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43"/>
  </p:notesMasterIdLst>
  <p:sldIdLst>
    <p:sldId id="256" r:id="rId2"/>
    <p:sldId id="265" r:id="rId3"/>
    <p:sldId id="262" r:id="rId4"/>
    <p:sldId id="263" r:id="rId5"/>
    <p:sldId id="272" r:id="rId6"/>
    <p:sldId id="257" r:id="rId7"/>
    <p:sldId id="270" r:id="rId8"/>
    <p:sldId id="266" r:id="rId9"/>
    <p:sldId id="267" r:id="rId10"/>
    <p:sldId id="276" r:id="rId11"/>
    <p:sldId id="302" r:id="rId12"/>
    <p:sldId id="264" r:id="rId13"/>
    <p:sldId id="273" r:id="rId14"/>
    <p:sldId id="278" r:id="rId15"/>
    <p:sldId id="271" r:id="rId16"/>
    <p:sldId id="305" r:id="rId17"/>
    <p:sldId id="304" r:id="rId18"/>
    <p:sldId id="306" r:id="rId19"/>
    <p:sldId id="277" r:id="rId20"/>
    <p:sldId id="280" r:id="rId21"/>
    <p:sldId id="268" r:id="rId22"/>
    <p:sldId id="281" r:id="rId23"/>
    <p:sldId id="269" r:id="rId24"/>
    <p:sldId id="282" r:id="rId25"/>
    <p:sldId id="283" r:id="rId26"/>
    <p:sldId id="284" r:id="rId27"/>
    <p:sldId id="293" r:id="rId28"/>
    <p:sldId id="286" r:id="rId29"/>
    <p:sldId id="287" r:id="rId30"/>
    <p:sldId id="288" r:id="rId31"/>
    <p:sldId id="298" r:id="rId32"/>
    <p:sldId id="292" r:id="rId33"/>
    <p:sldId id="300" r:id="rId34"/>
    <p:sldId id="291" r:id="rId35"/>
    <p:sldId id="297" r:id="rId36"/>
    <p:sldId id="290" r:id="rId37"/>
    <p:sldId id="294" r:id="rId38"/>
    <p:sldId id="295" r:id="rId39"/>
    <p:sldId id="303" r:id="rId40"/>
    <p:sldId id="289" r:id="rId41"/>
    <p:sldId id="29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19" autoAdjust="0"/>
  </p:normalViewPr>
  <p:slideViewPr>
    <p:cSldViewPr snapToGrid="0">
      <p:cViewPr varScale="1">
        <p:scale>
          <a:sx n="63" d="100"/>
          <a:sy n="63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8454C-D9E9-4F4D-B6A2-8127D233B2BD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FFD80-120E-41CB-9804-B3C43B80E8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22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832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434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91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44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123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116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78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676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507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282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56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529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768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95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637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89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28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2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6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80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FFD80-120E-41CB-9804-B3C43B80E89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56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013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01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005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46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3016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41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62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1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0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33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63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47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77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36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13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06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DE44E8E-6A78-4F1A-902A-CDFB4CA2C8C1}" type="datetimeFigureOut">
              <a:rPr lang="pl-PL" smtClean="0"/>
              <a:t>05-11-2023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657A6-C572-401A-B0CF-C696954AD6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4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2407" y="0"/>
            <a:ext cx="10383864" cy="6013341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dirty="0" smtClean="0"/>
              <a:t>  JUBILEUSZ   20-LECIA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STOWARZYSZENIA </a:t>
            </a:r>
            <a:br>
              <a:rPr lang="pl-PL" dirty="0" smtClean="0"/>
            </a:br>
            <a:r>
              <a:rPr lang="pl-PL" dirty="0" smtClean="0"/>
              <a:t>„ </a:t>
            </a:r>
            <a:r>
              <a:rPr lang="pl-PL" sz="5400" dirty="0" smtClean="0"/>
              <a:t>WSPÓLNOTA ŻYRARDOWA”</a:t>
            </a:r>
            <a:br>
              <a:rPr lang="pl-PL" sz="5400" dirty="0" smtClean="0"/>
            </a:br>
            <a:endParaRPr lang="pl-PL" sz="5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2003 - 2023                                 </a:t>
            </a:r>
            <a:r>
              <a:rPr lang="pl-PL" sz="6400" b="1" i="1" dirty="0" smtClean="0">
                <a:solidFill>
                  <a:srgbClr val="FF0000"/>
                </a:solidFill>
              </a:rPr>
              <a:t>Jesteśmy z Wami  od 20  lat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57" y="1844298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82" y="232474"/>
            <a:ext cx="4529308" cy="35071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33" y="3811590"/>
            <a:ext cx="4586450" cy="30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82" y="3739590"/>
            <a:ext cx="4473862" cy="2952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32" y="0"/>
            <a:ext cx="4586450" cy="38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368" y="5207431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18" y="2914650"/>
            <a:ext cx="5257800" cy="39433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18" y="0"/>
            <a:ext cx="5112000" cy="36970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7" y="151558"/>
            <a:ext cx="5184000" cy="34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93125" y="813708"/>
            <a:ext cx="11598876" cy="6044292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>
                <a:solidFill>
                  <a:srgbClr val="FF0000"/>
                </a:solidFill>
              </a:rPr>
              <a:t>DZIAŁANIA DLA DZIECI</a:t>
            </a: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r>
              <a:rPr lang="pl-PL" sz="2000" u="sng" dirty="0"/>
              <a:t>dla dzieci </a:t>
            </a:r>
            <a:r>
              <a:rPr lang="pl-PL" sz="2000" u="sng" dirty="0" smtClean="0"/>
              <a:t> </a:t>
            </a:r>
            <a:r>
              <a:rPr lang="pl-PL" sz="2000" dirty="0" smtClean="0"/>
              <a:t>: organizacja </a:t>
            </a:r>
            <a:r>
              <a:rPr lang="pl-PL" sz="2000" dirty="0"/>
              <a:t>Dnia Dziecka , zabawy świąteczno-noworoczne podczas ,których obdarowywaliśmy dzieci prezentami </a:t>
            </a:r>
            <a:r>
              <a:rPr lang="pl-PL" sz="2000" dirty="0" smtClean="0"/>
              <a:t>, partnerami na przestrzeni lat był Młodzieżowy </a:t>
            </a:r>
            <a:r>
              <a:rPr lang="pl-PL" sz="2000" dirty="0"/>
              <a:t>Dom </a:t>
            </a:r>
            <a:r>
              <a:rPr lang="pl-PL" sz="2000" dirty="0" smtClean="0"/>
              <a:t>Kultury z </a:t>
            </a:r>
            <a:r>
              <a:rPr lang="pl-PL" sz="2000" dirty="0"/>
              <a:t>Bożeną Liszewską , Sławomirem </a:t>
            </a:r>
            <a:r>
              <a:rPr lang="pl-PL" sz="2000" dirty="0" err="1"/>
              <a:t>Nalejem</a:t>
            </a:r>
            <a:r>
              <a:rPr lang="pl-PL" sz="2000" dirty="0"/>
              <a:t>  </a:t>
            </a:r>
            <a:r>
              <a:rPr lang="pl-PL" sz="2000" dirty="0" smtClean="0"/>
              <a:t>; Centrum Kultury Żyrardowa ; Żyrardowscy Harcerze ,Teatr Pinokio z Hanną </a:t>
            </a:r>
            <a:r>
              <a:rPr lang="pl-PL" sz="2000" dirty="0" err="1" smtClean="0"/>
              <a:t>Fibich</a:t>
            </a:r>
            <a:r>
              <a:rPr lang="pl-PL" sz="2000" dirty="0" smtClean="0"/>
              <a:t> </a:t>
            </a:r>
            <a:r>
              <a:rPr lang="pl-PL" sz="2000" dirty="0"/>
              <a:t>, i </a:t>
            </a:r>
            <a:r>
              <a:rPr lang="pl-PL" sz="2000" dirty="0" smtClean="0"/>
              <a:t>Beata </a:t>
            </a:r>
            <a:r>
              <a:rPr lang="pl-PL" sz="2000" dirty="0" err="1" smtClean="0"/>
              <a:t>Marzęda</a:t>
            </a:r>
            <a:r>
              <a:rPr lang="pl-PL" sz="2000" dirty="0" smtClean="0"/>
              <a:t>-Przybysz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1"/>
            <a:ext cx="1015109" cy="106930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63" y="2847465"/>
            <a:ext cx="5067887" cy="40105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5" y="2847465"/>
            <a:ext cx="5724000" cy="42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8420" y="697424"/>
            <a:ext cx="10507851" cy="6160576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1000" b="1" dirty="0" smtClean="0"/>
              <a:t/>
            </a:r>
            <a:br>
              <a:rPr lang="pl-PL" sz="1000" b="1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3B3059"/>
                </a:solidFill>
              </a:rPr>
              <a:t/>
            </a:r>
            <a:br>
              <a:rPr lang="pl-PL" sz="3600" dirty="0">
                <a:solidFill>
                  <a:srgbClr val="3B3059"/>
                </a:solidFill>
              </a:rPr>
            </a:br>
            <a:r>
              <a:rPr lang="pl-PL" sz="1800" b="1" dirty="0">
                <a:solidFill>
                  <a:srgbClr val="FF0000"/>
                </a:solidFill>
              </a:rPr>
              <a:t>Projekty dla młodzieży</a:t>
            </a: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Akademia Młody Aktywny Żyrardowianin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- pilotażowy projekt dla młodzieży ze szkół ponadgimnazjalnych z dostępu do informacji publicznej ,zajęcia informatyczne , warsztaty z asertywności i aktywności obywatelskiej -finansowanie ze </a:t>
            </a:r>
            <a:r>
              <a:rPr lang="pl-PL" sz="2000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swissgrantu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Młodzież potrzebuje dobrej informacji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”,  projekt dla młodzieży z 7 powiatowych  szkół  średnich ( 90 osób) finansowany z Funduszu Inicjatyw Obywatelskich  ;  </a:t>
            </a: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Młody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Aktywny Obywatel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 projekt skierowany do 100 uczniów 7  szkół średnich  z powiatu żyrardowskiego ,dofinansowany z Funduszu Inicjatyw Obywatelskich ; " 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Akademia Młody Aktywny Obywatel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 skierowany do 140 uczniów z 7 szkół średnich powiatu żyrardowskiego , oraz do przedstawicieli organizacji pozarządowych i nauczycieli , dofinansowany z Funduszu Inicjatyw </a:t>
            </a: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Obywatelskich</a:t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Warsztaty </a:t>
            </a: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z techniki wykonywania szablonów i wykonywania murali</a:t>
            </a: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1"/>
            <a:ext cx="1154593" cy="10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b="1" dirty="0" smtClean="0">
                <a:solidFill>
                  <a:srgbClr val="FF0000"/>
                </a:solidFill>
              </a:rPr>
              <a:t>PROJEKTY  DLA  MŁODZIEŻY</a:t>
            </a:r>
            <a:endParaRPr lang="pl-PL" sz="1800" b="1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55" y="126124"/>
            <a:ext cx="6120000" cy="37164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81" y="0"/>
            <a:ext cx="5040000" cy="3780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81" y="3402000"/>
            <a:ext cx="5184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2407" y="813708"/>
            <a:ext cx="10383864" cy="5649083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2000" b="1" dirty="0">
                <a:solidFill>
                  <a:srgbClr val="FF0000"/>
                </a:solidFill>
              </a:rPr>
              <a:t>projekt dla organizacji pozarządowych</a:t>
            </a: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Akademia Aktywny Żyrardowianin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”,  finansowane z grantów szwajcarskich  dedykowane członkom organizacji pozarządowych dotyczące dostępu do informacji publicznej  , monitoringu i działań strażniczych a także aktywizacji seniorów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 udziałem 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Federacji </a:t>
            </a:r>
            <a:r>
              <a:rPr lang="pl-PL" sz="2000" b="1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Działaj.MY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której jesteśmy członkiem zrealizowaliśmy w partnerstwie projekty :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Pomost do współpracy  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ze środków Województwa Mazowieckiego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1"/>
            <a:ext cx="1077101" cy="11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89"/>
            <a:ext cx="10287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0"/>
            <a:ext cx="1170091" cy="11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7709" y="222422"/>
            <a:ext cx="10750377" cy="6911189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1800" b="1" dirty="0">
                <a:solidFill>
                  <a:srgbClr val="FF0000"/>
                </a:solidFill>
              </a:rPr>
              <a:t/>
            </a:r>
            <a:br>
              <a:rPr lang="pl-PL" sz="1800" b="1" dirty="0">
                <a:solidFill>
                  <a:srgbClr val="FF0000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/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 smtClean="0">
                <a:solidFill>
                  <a:srgbClr val="3B3059"/>
                </a:solidFill>
              </a:rPr>
              <a:t/>
            </a:r>
            <a:br>
              <a:rPr lang="pl-PL" sz="1800" dirty="0" smtClean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Projekty dla  osób dorosłych i  seniorów</a:t>
            </a:r>
            <a:r>
              <a:rPr lang="pl-PL" sz="2000" dirty="0">
                <a:solidFill>
                  <a:srgbClr val="FF0000"/>
                </a:solidFill>
              </a:rPr>
              <a:t/>
            </a:r>
            <a:br>
              <a:rPr lang="pl-PL" sz="2000" dirty="0">
                <a:solidFill>
                  <a:srgbClr val="FF0000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 smtClean="0">
                <a:solidFill>
                  <a:srgbClr val="3B3059"/>
                </a:solidFill>
              </a:rPr>
              <a:t/>
            </a:r>
            <a:br>
              <a:rPr lang="pl-PL" sz="2000" dirty="0" smtClean="0">
                <a:solidFill>
                  <a:srgbClr val="3B3059"/>
                </a:solidFill>
              </a:rPr>
            </a:br>
            <a:r>
              <a:rPr lang="pl-PL" sz="2000" b="1" dirty="0" smtClean="0">
                <a:solidFill>
                  <a:srgbClr val="3B3059"/>
                </a:solidFill>
              </a:rPr>
              <a:t/>
            </a:r>
            <a:br>
              <a:rPr lang="pl-PL" sz="2000" b="1" dirty="0" smtClean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>Zdrowie przepustką do aktywności seniora </a:t>
            </a:r>
            <a:r>
              <a:rPr lang="pl-PL" sz="2000" dirty="0">
                <a:solidFill>
                  <a:srgbClr val="3B3059"/>
                </a:solidFill>
              </a:rPr>
              <a:t>-dla osób 55+ w ramach, którego odbyły się warsztaty z psychologiem , lekarzem geriatrą , kosmetyczką , dietetyczką i neurochirurgiem , dofinansowany z FIO - Mazowsze Lokalne </a:t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Senior - kierunek kultura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  mini grant na inicjatywę senioralną w ramach Sieci Inicjatyw Senioralnych  - wyjazd do Warszawy : zwiedzanie Stadionu Narodowego oraz Centrum Nauki Kopernik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Seniorzy w akcji – dobre praktyki –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wyjazd do Sandomierza i Baranowa Sandomierskiego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Podróż z historią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 - wyjazd do Lublina i Zamościa - </a:t>
            </a:r>
            <a:r>
              <a:rPr lang="pl-PL" sz="2000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minigrant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 inicjatywę senioralną  z Sieci Inicjatyw Senioralnych  </a:t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Kulturalny Senior -</a:t>
            </a:r>
            <a:r>
              <a:rPr lang="pl-PL" sz="2000" dirty="0">
                <a:solidFill>
                  <a:srgbClr val="3B3059"/>
                </a:solidFill>
              </a:rPr>
              <a:t> warsztaty „ Rozśpiewany senior”,  spotkania z poezją  , Żyrandol-senior</a:t>
            </a:r>
            <a:r>
              <a:rPr lang="pl-PL" sz="3600" dirty="0">
                <a:solidFill>
                  <a:srgbClr val="3B3059"/>
                </a:solidFill>
              </a:rPr>
              <a:t/>
            </a:r>
            <a:br>
              <a:rPr lang="pl-PL" sz="3600" dirty="0">
                <a:solidFill>
                  <a:srgbClr val="3B3059"/>
                </a:solidFill>
              </a:rPr>
            </a:br>
            <a:r>
              <a:rPr lang="pl-PL" sz="3600" dirty="0">
                <a:solidFill>
                  <a:srgbClr val="3B3059"/>
                </a:solidFill>
              </a:rPr>
              <a:t/>
            </a:r>
            <a:br>
              <a:rPr lang="pl-PL" sz="3600" dirty="0">
                <a:solidFill>
                  <a:srgbClr val="3B3059"/>
                </a:solidFill>
              </a:rPr>
            </a:b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V="1">
            <a:off x="1115878" y="-1359244"/>
            <a:ext cx="7795647" cy="543697"/>
          </a:xfrm>
        </p:spPr>
        <p:txBody>
          <a:bodyPr>
            <a:normAutofit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0"/>
            <a:ext cx="1170091" cy="11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0"/>
            <a:ext cx="1170091" cy="11467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-71024"/>
            <a:ext cx="5580000" cy="37276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46" y="3112590"/>
            <a:ext cx="5822887" cy="388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3656579"/>
            <a:ext cx="5437331" cy="3636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10" y="-71024"/>
            <a:ext cx="5607223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63880" y="960120"/>
            <a:ext cx="10672391" cy="4892040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3600" dirty="0">
                <a:solidFill>
                  <a:srgbClr val="FF0000"/>
                </a:solidFill>
              </a:rPr>
              <a:t/>
            </a:r>
            <a:br>
              <a:rPr lang="pl-PL" sz="3600" dirty="0">
                <a:solidFill>
                  <a:srgbClr val="FF0000"/>
                </a:solidFill>
              </a:rPr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1800" b="1" dirty="0">
                <a:solidFill>
                  <a:srgbClr val="FF0000"/>
                </a:solidFill>
              </a:rPr>
              <a:t/>
            </a:r>
            <a:br>
              <a:rPr lang="pl-PL" sz="1800" b="1" dirty="0">
                <a:solidFill>
                  <a:srgbClr val="FF0000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/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 smtClean="0">
                <a:solidFill>
                  <a:srgbClr val="3B3059"/>
                </a:solidFill>
              </a:rPr>
              <a:t/>
            </a:r>
            <a:br>
              <a:rPr lang="pl-PL" sz="1800" dirty="0" smtClean="0">
                <a:solidFill>
                  <a:srgbClr val="3B3059"/>
                </a:solidFill>
              </a:rPr>
            </a:br>
            <a:r>
              <a:rPr lang="pl-PL" sz="3600" dirty="0">
                <a:solidFill>
                  <a:srgbClr val="3B3059"/>
                </a:solidFill>
              </a:rPr>
              <a:t/>
            </a:r>
            <a:br>
              <a:rPr lang="pl-PL" sz="3600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>Seniorze czekamy na Ciebie  </a:t>
            </a:r>
            <a:r>
              <a:rPr lang="pl-PL" sz="2000" dirty="0">
                <a:solidFill>
                  <a:srgbClr val="3B3059"/>
                </a:solidFill>
              </a:rPr>
              <a:t> - warsztaty „ Roztańczony senior” - taniec w Kręgu i liniowy </a:t>
            </a:r>
            <a:r>
              <a:rPr lang="pl-PL" sz="2000" dirty="0" smtClean="0">
                <a:solidFill>
                  <a:srgbClr val="3B3059"/>
                </a:solidFill>
              </a:rPr>
              <a:t>,</a:t>
            </a:r>
            <a:br>
              <a:rPr lang="pl-PL" sz="2000" dirty="0" smtClean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warsztaty sportowe – rehabilitacyjne  zajęcia z podstaw jogi </a:t>
            </a:r>
            <a:r>
              <a:rPr lang="pl-PL" sz="2000" dirty="0" smtClean="0">
                <a:solidFill>
                  <a:srgbClr val="3B3059"/>
                </a:solidFill>
              </a:rPr>
              <a:t>, </a:t>
            </a:r>
            <a:r>
              <a:rPr lang="pl-PL" sz="2000" dirty="0" err="1" smtClean="0">
                <a:solidFill>
                  <a:srgbClr val="3B3059"/>
                </a:solidFill>
              </a:rPr>
              <a:t>pilatesu</a:t>
            </a:r>
            <a:r>
              <a:rPr lang="pl-PL" sz="2000" dirty="0" smtClean="0">
                <a:solidFill>
                  <a:srgbClr val="3B3059"/>
                </a:solidFill>
              </a:rPr>
              <a:t> </a:t>
            </a:r>
            <a:r>
              <a:rPr lang="pl-PL" sz="2000" dirty="0">
                <a:solidFill>
                  <a:srgbClr val="3B3059"/>
                </a:solidFill>
              </a:rPr>
              <a:t>i zdrowego </a:t>
            </a:r>
            <a:r>
              <a:rPr lang="pl-PL" sz="2000" dirty="0" smtClean="0">
                <a:solidFill>
                  <a:srgbClr val="3B3059"/>
                </a:solidFill>
              </a:rPr>
              <a:t>kręgosłupa</a:t>
            </a: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>działania samopomocowe podczas </a:t>
            </a:r>
            <a:r>
              <a:rPr lang="pl-PL" sz="2000" b="1" dirty="0" err="1">
                <a:solidFill>
                  <a:srgbClr val="3B3059"/>
                </a:solidFill>
              </a:rPr>
              <a:t>covidu</a:t>
            </a: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>Seniorki …...zatrzymane w czasie </a:t>
            </a: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 smtClean="0">
                <a:solidFill>
                  <a:srgbClr val="3B3059"/>
                </a:solidFill>
              </a:rPr>
              <a:t/>
            </a:r>
            <a:br>
              <a:rPr lang="pl-PL" sz="2000" dirty="0" smtClean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 smtClean="0">
                <a:solidFill>
                  <a:srgbClr val="3B3059"/>
                </a:solidFill>
              </a:rPr>
              <a:t/>
            </a:r>
            <a:br>
              <a:rPr lang="pl-PL" sz="2000" dirty="0" smtClean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 smtClean="0">
                <a:solidFill>
                  <a:srgbClr val="3B3059"/>
                </a:solidFill>
              </a:rPr>
              <a:t/>
            </a:r>
            <a:br>
              <a:rPr lang="pl-PL" sz="2000" dirty="0" smtClean="0">
                <a:solidFill>
                  <a:srgbClr val="3B3059"/>
                </a:solidFill>
              </a:rPr>
            </a:b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5878" y="309966"/>
            <a:ext cx="7795647" cy="503742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Projekty dla  osób dorosłych i  seniorów</a:t>
            </a:r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0"/>
            <a:ext cx="1170091" cy="11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8146" y="960894"/>
            <a:ext cx="10488125" cy="5786269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>
                <a:solidFill>
                  <a:srgbClr val="FF0000"/>
                </a:solidFill>
              </a:rPr>
              <a:t>Geneza powstania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Stowarzyszenie „ Wspólnota Żyrardowa” </a:t>
            </a:r>
            <a:r>
              <a:rPr lang="pl-PL" sz="2800" dirty="0" smtClean="0"/>
              <a:t>powstało z przekształcenia Komitetu Wyborczego , który brał udział w wyborach samorządowych w 2002 r. w wyniku których  radnymi zostali :</a:t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powiat</a:t>
            </a:r>
            <a:r>
              <a:rPr lang="pl-PL" sz="2800" b="1" dirty="0" smtClean="0"/>
              <a:t> : Mieczysław </a:t>
            </a:r>
            <a:r>
              <a:rPr lang="pl-PL" sz="2800" b="1" dirty="0" err="1" smtClean="0"/>
              <a:t>Gabrylewicz</a:t>
            </a:r>
            <a:r>
              <a:rPr lang="pl-PL" sz="2800" b="1" dirty="0" smtClean="0"/>
              <a:t> , </a:t>
            </a:r>
            <a:r>
              <a:rPr lang="pl-PL" sz="2800" dirty="0" smtClean="0"/>
              <a:t>Radny </a:t>
            </a:r>
            <a:r>
              <a:rPr lang="pl-PL" sz="2800" dirty="0"/>
              <a:t>P</a:t>
            </a:r>
            <a:r>
              <a:rPr lang="pl-PL" sz="2800" dirty="0" smtClean="0"/>
              <a:t>owiatu </a:t>
            </a:r>
            <a:br>
              <a:rPr lang="pl-PL" sz="2800" dirty="0" smtClean="0"/>
            </a:br>
            <a:r>
              <a:rPr lang="pl-PL" sz="2800" dirty="0"/>
              <a:t> </a:t>
            </a:r>
            <a:r>
              <a:rPr lang="pl-PL" sz="2800" dirty="0" smtClean="0"/>
              <a:t>             Żyrardowskiego ( Starosta I Kadencji ,członek </a:t>
            </a:r>
            <a:br>
              <a:rPr lang="pl-PL" sz="2800" dirty="0" smtClean="0"/>
            </a:br>
            <a:r>
              <a:rPr lang="pl-PL" sz="2800" dirty="0"/>
              <a:t> </a:t>
            </a:r>
            <a:r>
              <a:rPr lang="pl-PL" sz="2800" dirty="0" smtClean="0"/>
              <a:t>             Zarządu) </a:t>
            </a:r>
            <a:br>
              <a:rPr lang="pl-PL" sz="2800" dirty="0" smtClean="0"/>
            </a:b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dirty="0" smtClean="0"/>
              <a:t>miasto</a:t>
            </a:r>
            <a:r>
              <a:rPr lang="pl-PL" sz="2800" b="1" dirty="0" smtClean="0"/>
              <a:t> : Bogdan Zieliński – </a:t>
            </a:r>
            <a:r>
              <a:rPr lang="pl-PL" sz="2800" dirty="0" smtClean="0"/>
              <a:t>Przewodniczący Rady Miasta</a:t>
            </a:r>
            <a:br>
              <a:rPr lang="pl-PL" sz="2800" dirty="0" smtClean="0"/>
            </a:br>
            <a:r>
              <a:rPr lang="pl-PL" sz="2800" b="1" dirty="0"/>
              <a:t> </a:t>
            </a:r>
            <a:r>
              <a:rPr lang="pl-PL" sz="2800" b="1" dirty="0" smtClean="0"/>
              <a:t>             Maciej Dukaczewski – </a:t>
            </a:r>
            <a:r>
              <a:rPr lang="pl-PL" sz="2800" dirty="0" smtClean="0"/>
              <a:t>Radny Rady Miasta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V="1">
            <a:off x="1704814" y="6857999"/>
            <a:ext cx="8963185" cy="45719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3" y="-15420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6" y="612000"/>
            <a:ext cx="886257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6582" y="813709"/>
            <a:ext cx="10418853" cy="5815338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>
                <a:solidFill>
                  <a:srgbClr val="3B3059"/>
                </a:solidFill>
              </a:rPr>
              <a:t>Projekty dla członków Wspólnoty Żyrardowa  z </a:t>
            </a:r>
            <a:r>
              <a:rPr lang="pl-PL" sz="1800" b="1" u="sng" dirty="0">
                <a:solidFill>
                  <a:srgbClr val="FF0000"/>
                </a:solidFill>
              </a:rPr>
              <a:t>wolontariatu  pracowniczego </a:t>
            </a:r>
            <a:r>
              <a:rPr lang="pl-PL" sz="1800" dirty="0">
                <a:solidFill>
                  <a:srgbClr val="3B3059"/>
                </a:solidFill>
              </a:rPr>
              <a:t>: CITI Bank Handlowy min.</a:t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/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>1</a:t>
            </a:r>
            <a:r>
              <a:rPr lang="pl-PL" sz="1800" dirty="0">
                <a:solidFill>
                  <a:srgbClr val="3B3059"/>
                </a:solidFill>
                <a:cs typeface="Times New Roman" panose="02020603050405020304" pitchFamily="18" charset="0"/>
              </a:rPr>
              <a:t>.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Senior wciąż aktywny i zdrowy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warsztaty z </a:t>
            </a:r>
            <a:r>
              <a:rPr lang="pl-PL" sz="1800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decupage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dla osób 50 +  </a:t>
            </a:r>
            <a:r>
              <a:rPr lang="pl-PL" sz="1800" dirty="0">
                <a:solidFill>
                  <a:srgbClr val="3B3059"/>
                </a:solidFill>
              </a:rPr>
              <a:t> </a:t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/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>2.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Międzypokoleniowe spotkania z historią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 wyjazd do Europejskiego Centrum Solidarności </a:t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w Gdańsku</a:t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8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Kierunek-Centrum Nauki Kopernik  min. </a:t>
            </a:r>
            <a:r>
              <a:rPr lang="pl-PL" sz="1800" dirty="0" smtClean="0"/>
              <a:t>wystawy </a:t>
            </a:r>
            <a:r>
              <a:rPr lang="pl-PL" sz="1800" dirty="0"/>
              <a:t>„Przyszłość jest dziś” ; „Strefa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> </a:t>
            </a:r>
            <a:r>
              <a:rPr lang="pl-PL" sz="1800" dirty="0" smtClean="0"/>
              <a:t>   Eksperymentowania</a:t>
            </a:r>
            <a:r>
              <a:rPr lang="pl-PL" sz="1800" dirty="0"/>
              <a:t>”; „Teatr Wysokich Napięć”; „Teatr </a:t>
            </a:r>
            <a:r>
              <a:rPr lang="pl-PL" sz="1800" dirty="0" err="1"/>
              <a:t>Robotyczny</a:t>
            </a:r>
            <a:r>
              <a:rPr lang="pl-PL" sz="1800" dirty="0"/>
              <a:t>”</a:t>
            </a:r>
            <a:r>
              <a:rPr lang="pl-PL" sz="18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 </a:t>
            </a: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Zwiedzamy Polskę </a:t>
            </a:r>
            <a:r>
              <a:rPr lang="pl-PL" sz="18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wycieczka do Kłodawy i 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Ł</a:t>
            </a:r>
            <a:r>
              <a:rPr lang="pl-PL" sz="1800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ęczycy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Szczególne podziękowania dla </a:t>
            </a:r>
            <a:r>
              <a:rPr lang="pl-PL" sz="1800" b="1" dirty="0" smtClean="0"/>
              <a:t>Agnieszki </a:t>
            </a:r>
            <a:r>
              <a:rPr lang="pl-PL" sz="1800" b="1" dirty="0" err="1" smtClean="0"/>
              <a:t>Broli</a:t>
            </a:r>
            <a:r>
              <a:rPr lang="pl-PL" sz="1800" b="1" dirty="0" smtClean="0"/>
              <a:t> </a:t>
            </a:r>
            <a:r>
              <a:rPr lang="pl-PL" sz="1800" dirty="0" smtClean="0"/>
              <a:t>z CITI Handlowego.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7021507"/>
            <a:ext cx="8942522" cy="45719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3" y="-15421"/>
            <a:ext cx="1340572" cy="12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6" y="341131"/>
            <a:ext cx="5328000" cy="399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06" y="2746180"/>
            <a:ext cx="6533979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1850" y="1084880"/>
            <a:ext cx="10135293" cy="5773119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2000" b="1" dirty="0">
                <a:solidFill>
                  <a:srgbClr val="FF0000"/>
                </a:solidFill>
              </a:rPr>
              <a:t>Projekty turystyczne </a:t>
            </a:r>
            <a:r>
              <a:rPr lang="pl-PL" sz="2000" dirty="0"/>
              <a:t>dla dorosłych i seniorów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Seniorzy w akcji – dobre praktyki –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wyjazd do Sandomierza i Baranowa Sandomierskiego </a:t>
            </a: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Podróż z historią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 - wyjazd do Lublina i Zamościa  oraz do Izby Ryszarda Kuklińskiego w Warszawie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Kierunek Polska 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- wyjazd do Olsztyna , Kazimierza Dolnego , Góry Świętokrzyskie , Bieszczady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U sąsiadów –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wycieczka na Litwę , Ukrainę , do  Czech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Powrót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- wycieczka do Płocka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Natura(lnie) zdrowi i trzeźwi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– wycieczka do Elbląga i Aniołowa  ; 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Tarnowskie Góry ;         </a:t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Kraków –Wieliczka - Łagiewniki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3" y="-15421"/>
            <a:ext cx="1201088" cy="11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8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1" y="1568292"/>
            <a:ext cx="4335093" cy="4032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82" y="1822167"/>
            <a:ext cx="52578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6582" y="813709"/>
            <a:ext cx="10418853" cy="5815338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Spotkania z historią</a:t>
            </a:r>
            <a:r>
              <a:rPr lang="pl-PL" sz="1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/ </a:t>
            </a: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spotkania z ciekawymi ludźmi</a:t>
            </a:r>
            <a:r>
              <a:rPr lang="pl-PL" sz="1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Kajetan Rajski 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-autor książki " Wilczęta " </a:t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Marcin Krzysztofik 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IPN Lublin " Poszukiwania ofiar systemów totalitarnych na </a:t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sz="1800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lubelszczyźnie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 „</a:t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Spotkanie z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Aliną Czerniakowską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„Musieli zwyciężyć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Spotkanie z 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 Piotrem Gontarczykiem</a:t>
            </a: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z IPN </a:t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Spotkanie z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prof. Antonim Dudkiem  </a:t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6. Spotkanie z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ks. </a:t>
            </a:r>
            <a:r>
              <a:rPr lang="pl-PL" sz="1800" b="1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Isakiewiczem</a:t>
            </a: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Zalewskim</a:t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7. Spotkanie z dziennikarzem śledczym </a:t>
            </a:r>
            <a:r>
              <a:rPr lang="pl-PL" sz="1600" b="1" dirty="0"/>
              <a:t>Wojciechem </a:t>
            </a:r>
            <a:r>
              <a:rPr lang="pl-PL" sz="1600" b="1" dirty="0" err="1"/>
              <a:t>Sumlińskim</a:t>
            </a:r>
            <a:r>
              <a:rPr lang="pl-PL" sz="1600" b="1" dirty="0"/>
              <a:t> </a:t>
            </a:r>
            <a:r>
              <a:rPr lang="pl-PL" sz="1600" dirty="0"/>
              <a:t> oraz Jarosławem </a:t>
            </a:r>
            <a:br>
              <a:rPr lang="pl-PL" sz="1600" dirty="0"/>
            </a:br>
            <a:r>
              <a:rPr lang="pl-PL" sz="1600" dirty="0"/>
              <a:t>    Pieczonką </a:t>
            </a:r>
            <a:r>
              <a:rPr lang="pl-PL" sz="1600" dirty="0" err="1"/>
              <a:t>ps</a:t>
            </a:r>
            <a:r>
              <a:rPr lang="pl-PL" sz="1600" dirty="0"/>
              <a:t> „MIAMI</a:t>
            </a:r>
            <a:r>
              <a:rPr lang="pl-PL" sz="1600" dirty="0" smtClean="0"/>
              <a:t>”</a:t>
            </a:r>
            <a:br>
              <a:rPr lang="pl-PL" sz="1600" dirty="0" smtClean="0"/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1"/>
            <a:ext cx="1340573" cy="1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6692" y="988541"/>
            <a:ext cx="10408743" cy="5640506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b="1" dirty="0">
                <a:solidFill>
                  <a:srgbClr val="FF0000"/>
                </a:solidFill>
              </a:rPr>
              <a:t/>
            </a:r>
            <a:br>
              <a:rPr lang="pl-PL" sz="1800" b="1" dirty="0">
                <a:solidFill>
                  <a:srgbClr val="FF0000"/>
                </a:solidFill>
              </a:rPr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3B3059"/>
                </a:solidFill>
              </a:rPr>
              <a:t/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> </a:t>
            </a:r>
            <a:r>
              <a:rPr lang="pl-P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Konkursy  historyczne</a:t>
            </a:r>
            <a:r>
              <a:rPr lang="pl-PL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Współorganizatorzy </a:t>
            </a:r>
            <a:r>
              <a:rPr lang="pl-PL" sz="2000" dirty="0">
                <a:solidFill>
                  <a:srgbClr val="3B3059"/>
                </a:solidFill>
              </a:rPr>
              <a:t> dziennikarskiego konkursu dla młodzieży gimnazjalny pod nazwą </a:t>
            </a: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>    </a:t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>    Niedziela bez teleranka - stan wojenny oczami dziecka </a:t>
            </a: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2. Konkurs </a:t>
            </a:r>
            <a:r>
              <a:rPr lang="pl-PL" sz="2000" b="1" dirty="0">
                <a:solidFill>
                  <a:srgbClr val="3B3059"/>
                </a:solidFill>
              </a:rPr>
              <a:t>A mury runą ..stan wojenny we wspomnieniach </a:t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3. Konkurs historyczny </a:t>
            </a:r>
            <a:r>
              <a:rPr lang="pl-PL" sz="2000" b="1" dirty="0">
                <a:solidFill>
                  <a:srgbClr val="3B3059"/>
                </a:solidFill>
              </a:rPr>
              <a:t>„ Przed generałem NILEM. Baczność! </a:t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Działalność  wydawnicza</a:t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/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dirty="0">
                <a:solidFill>
                  <a:prstClr val="black"/>
                </a:solidFill>
              </a:rPr>
              <a:t>1. K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siążka-album  o Senator Janinie </a:t>
            </a:r>
            <a:r>
              <a:rPr lang="pl-PL" sz="2000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Fetlińskiej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 Janina </a:t>
            </a:r>
            <a:r>
              <a:rPr lang="pl-PL" sz="2000" b="1" dirty="0" err="1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Fetlińska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 Pielęgniarka, </a:t>
            </a:r>
            <a:b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Społeczniczka , Senator RP (1952-2010) " </a:t>
            </a: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Książka </a:t>
            </a:r>
            <a:r>
              <a:rPr lang="pl-PL" sz="20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„Parafia Młodzieszyn- Historia mojego Kościoła „</a:t>
            </a:r>
            <a:r>
              <a:rPr lang="pl-PL" sz="20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b="1" dirty="0">
                <a:solidFill>
                  <a:srgbClr val="3B30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645" y="0"/>
            <a:ext cx="1092601" cy="11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00" y="0"/>
            <a:ext cx="5941413" cy="41522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6000" cy="41522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45" y="2970000"/>
            <a:ext cx="583200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18" y="0"/>
            <a:ext cx="6157473" cy="410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90" y="3280716"/>
            <a:ext cx="8676000" cy="35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8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2995" y="444843"/>
            <a:ext cx="116449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Kreując lokalną rzeczywistość, „Wspólnota Żyrardowa” współpracuje z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wieloma</a:t>
            </a:r>
          </a:p>
          <a:p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organizacjami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pozarządowymi z terenu powiatu żyrardowskiego, ale też z całej Polski.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Tylko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ten sposób można realnie wypełniać ważną przestrzeń między administracją publiczną a mieszkańcami.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Wśród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organizacji pozarządowych  z którymi współpracujemy są : 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Mariański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Ruch Inicjatyw Ekonomiczno-Społecznych  ;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Kuźnia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.Wiskitki.org ;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Stowarzyszenie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 Zamek " z Sochaczewa  ;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Stowarzyszenie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 Pomóc żyć " w Żyrardowie ;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Stowarzyszenie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Pedagogiczno-Psychologiczne " Vademecum" z Puszczy Mariańskiej ;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Fundacja M.A.P.A. z Pomorza</a:t>
            </a:r>
          </a:p>
          <a:p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Widząc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możliwości większego oddziaływania na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lokalną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społeczność  Stowarzyszenie " Wspólnota Żyrardowa" przystąpiło do 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Porozumienia Grup Senioralnych Powiatu Żyrardowskiego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Jest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również członkiem założycielem powołanej 27 lutego 2019 r, Żyrardowskiej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Federacji Organizacji Społecznych </a:t>
            </a:r>
            <a:r>
              <a:rPr lang="pl-PL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Działaj.My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000" dirty="0">
              <a:latin typeface="+mj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2407" y="813708"/>
            <a:ext cx="10383864" cy="5649083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>           </a:t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>					</a:t>
            </a:r>
            <a:r>
              <a:rPr lang="pl-PL" sz="2800" b="1" dirty="0" smtClean="0"/>
              <a:t>KOMITET  </a:t>
            </a:r>
            <a:r>
              <a:rPr lang="pl-PL" sz="2800" b="1" dirty="0"/>
              <a:t>ZAŁOŻYCIELSKI </a:t>
            </a:r>
            <a:br>
              <a:rPr lang="pl-PL" sz="2800" b="1" dirty="0"/>
            </a:b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		1</a:t>
            </a:r>
            <a:r>
              <a:rPr lang="pl-PL" sz="2800" b="1" dirty="0"/>
              <a:t>. Mieczysław </a:t>
            </a:r>
            <a:r>
              <a:rPr lang="pl-PL" sz="2800" b="1" dirty="0" err="1" smtClean="0"/>
              <a:t>Gabrylewicz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		2</a:t>
            </a:r>
            <a:r>
              <a:rPr lang="pl-PL" sz="2800" b="1" dirty="0"/>
              <a:t>. Krystyna Lenarczyk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		3</a:t>
            </a:r>
            <a:r>
              <a:rPr lang="pl-PL" sz="2800" b="1" dirty="0"/>
              <a:t>. Stefan </a:t>
            </a:r>
            <a:r>
              <a:rPr lang="pl-PL" sz="2800" b="1" dirty="0" smtClean="0"/>
              <a:t>Pluta</a:t>
            </a:r>
            <a:br>
              <a:rPr lang="pl-PL" sz="2800" b="1" dirty="0" smtClean="0"/>
            </a:b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		4</a:t>
            </a:r>
            <a:r>
              <a:rPr lang="pl-PL" sz="2800" b="1" dirty="0"/>
              <a:t>. Andrzej </a:t>
            </a:r>
            <a:r>
              <a:rPr lang="pl-PL" sz="2800" b="1" dirty="0" smtClean="0"/>
              <a:t>Liszewski</a:t>
            </a:r>
            <a:br>
              <a:rPr lang="pl-PL" sz="2800" b="1" dirty="0" smtClean="0"/>
            </a:b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		5</a:t>
            </a:r>
            <a:r>
              <a:rPr lang="pl-PL" sz="2800" b="1" dirty="0"/>
              <a:t>. Ryszard Gdula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40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3" y="-15420"/>
            <a:ext cx="1123596" cy="13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5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40259" y="1441341"/>
            <a:ext cx="105664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Współpracujemy również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Oddziałem NSZZ „ Solidarność „ w Żyrardowie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r. , który j</a:t>
            </a:r>
          </a:p>
          <a:p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Jest partnerem przy  realizacji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projektu pt. 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„ Wolność kocham i rozumiem” 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ramach którego  odbyły się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już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 edycje Żyrardowskiego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Festiwalu Piosenki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Patriotycznej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dla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młodzieży ze 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szkół podstawowych i średnich z terenu Żyrardowa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oraz koncerty bardów 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śpiewających piosenki solidarności i stanu wojennego.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+mj-lt"/>
                <a:cs typeface="Times New Roman" panose="02020603050405020304" pitchFamily="18" charset="0"/>
              </a:rPr>
              <a:t>    Projekty te są finansowane ze środków Miasta Żyrardowa.</a:t>
            </a:r>
          </a:p>
          <a:p>
            <a:endParaRPr lang="pl-PL" sz="20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Biegi Solidarności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czy </a:t>
            </a: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Turniej Wolności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87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914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4" y="1224000"/>
            <a:ext cx="9860692" cy="53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3" y="612000"/>
            <a:ext cx="8676000" cy="579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81" y="612000"/>
            <a:ext cx="7560000" cy="567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6" y="186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36908" y="1441342"/>
            <a:ext cx="105698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miesiącach letnich razem z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Prezydentem Miasta Żyrardowa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w ramach projektu </a:t>
            </a:r>
          </a:p>
          <a:p>
            <a:endParaRPr lang="pl-PL" sz="2000" u="sng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Natura(lnie) zdrowi i trzeźwi 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zrealizowaliśmy :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 miejskie potańcówki  : </a:t>
            </a:r>
          </a:p>
          <a:p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 w Parku Seniora –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Stanisław Wasilewski 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Cztery Kiery  -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Zbigniew </a:t>
            </a:r>
          </a:p>
          <a:p>
            <a:endParaRPr lang="pl-PL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Sękulski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SAJAKI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Mirosław i Anna </a:t>
            </a:r>
            <a:r>
              <a:rPr lang="pl-PL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Sajakowie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; 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potańcówka  w Parku Dietricha :  </a:t>
            </a:r>
            <a:r>
              <a:rPr lang="pl-PL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Zespół Gedeon Richter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 Grodziska </a:t>
            </a:r>
          </a:p>
          <a:p>
            <a:endParaRPr lang="pl-PL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Mazowieckiego</a:t>
            </a:r>
          </a:p>
          <a:p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+mj-lt"/>
                <a:cs typeface="Times New Roman" panose="02020603050405020304" pitchFamily="18" charset="0"/>
              </a:rPr>
              <a:t>1  koncert Pawła Orkisza – krakowskiego barda</a:t>
            </a:r>
            <a:endParaRPr lang="pl-PL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27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000"/>
            <a:ext cx="6156814" cy="4464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45" y="1422000"/>
            <a:ext cx="543600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94270" y="518984"/>
            <a:ext cx="1111727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rgbClr val="FF0000"/>
                </a:solidFill>
              </a:rPr>
              <a:t>D</a:t>
            </a:r>
            <a:r>
              <a:rPr lang="pl-PL" sz="2000" b="1" dirty="0" smtClean="0">
                <a:solidFill>
                  <a:srgbClr val="FF0000"/>
                </a:solidFill>
              </a:rPr>
              <a:t>ziałania </a:t>
            </a:r>
            <a:r>
              <a:rPr lang="pl-PL" sz="2000" b="1" dirty="0">
                <a:solidFill>
                  <a:srgbClr val="FF0000"/>
                </a:solidFill>
              </a:rPr>
              <a:t>stałe (poza projektowe </a:t>
            </a:r>
            <a:endParaRPr lang="pl-PL" sz="2000" dirty="0"/>
          </a:p>
          <a:p>
            <a:pPr lvl="0"/>
            <a:endParaRPr lang="pl-PL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udział </a:t>
            </a:r>
            <a:r>
              <a:rPr lang="pl-PL" sz="2000" dirty="0"/>
              <a:t>w uroczystościach państwowych i samorządowych </a:t>
            </a:r>
            <a:endParaRPr lang="pl-PL" sz="2000" dirty="0" smtClean="0"/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min</a:t>
            </a:r>
            <a:r>
              <a:rPr lang="pl-PL" sz="2000" dirty="0"/>
              <a:t>.  święto żołnierzy </a:t>
            </a:r>
            <a:r>
              <a:rPr lang="pl-PL" sz="2000" dirty="0" smtClean="0"/>
              <a:t>wyklętych ; </a:t>
            </a:r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rocznica </a:t>
            </a:r>
            <a:r>
              <a:rPr lang="pl-PL" sz="2000" dirty="0"/>
              <a:t>konstytucji 3 maja </a:t>
            </a:r>
            <a:r>
              <a:rPr lang="pl-PL" sz="2000" dirty="0" smtClean="0"/>
              <a:t>;</a:t>
            </a:r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wybuch </a:t>
            </a:r>
            <a:r>
              <a:rPr lang="pl-PL" sz="2000" dirty="0"/>
              <a:t>powstania </a:t>
            </a:r>
            <a:r>
              <a:rPr lang="pl-PL" sz="2000" dirty="0" smtClean="0"/>
              <a:t>warszawskiego;</a:t>
            </a:r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uroczystości </a:t>
            </a:r>
            <a:r>
              <a:rPr lang="pl-PL" sz="2000" dirty="0"/>
              <a:t>obchodów Cudu nad Wisłą </a:t>
            </a:r>
            <a:r>
              <a:rPr lang="pl-PL" sz="2000" dirty="0" smtClean="0"/>
              <a:t>;</a:t>
            </a:r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wybuch </a:t>
            </a:r>
            <a:r>
              <a:rPr lang="pl-PL" sz="2000" dirty="0"/>
              <a:t>II wojny Światowej ; </a:t>
            </a:r>
            <a:endParaRPr lang="pl-PL" sz="2000" dirty="0" smtClean="0"/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powstanie </a:t>
            </a:r>
            <a:r>
              <a:rPr lang="pl-PL" sz="2000" dirty="0"/>
              <a:t>NSZZ </a:t>
            </a:r>
            <a:r>
              <a:rPr lang="pl-PL" sz="2000" dirty="0" smtClean="0"/>
              <a:t>Solidarność; </a:t>
            </a:r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Święto </a:t>
            </a:r>
            <a:r>
              <a:rPr lang="pl-PL" sz="2000" dirty="0"/>
              <a:t>Niepodległości -11 listopada  </a:t>
            </a:r>
            <a:r>
              <a:rPr lang="pl-PL" sz="2000" dirty="0" smtClean="0"/>
              <a:t>; </a:t>
            </a:r>
          </a:p>
          <a:p>
            <a:pPr lvl="0"/>
            <a:endParaRPr lang="pl-PL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13 </a:t>
            </a:r>
            <a:r>
              <a:rPr lang="pl-PL" sz="2000" dirty="0"/>
              <a:t>grudnia -stan wojenny  itp. </a:t>
            </a:r>
            <a:endParaRPr lang="pl-PL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00" y="3737186"/>
            <a:ext cx="4741618" cy="3672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16" y="425186"/>
            <a:ext cx="4975774" cy="3312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6" y="152190"/>
            <a:ext cx="4212000" cy="37492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6" y="3799258"/>
            <a:ext cx="5148000" cy="3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4" y="3558289"/>
            <a:ext cx="5366764" cy="306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90" y="3558290"/>
            <a:ext cx="3840000" cy="2880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88541" y="619932"/>
            <a:ext cx="8155459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Jedną z  inicjatyw ,którą podjęło Stowarzyszenia „ Wspólnota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Żyrardowa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„ 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wspólnie 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   Beatą </a:t>
            </a:r>
            <a:r>
              <a:rPr lang="pl-PL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Marzędą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-Przybysz  było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wystąpienie  o przyznanie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tytułu </a:t>
            </a:r>
            <a:r>
              <a:rPr lang="pl-PL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Honorowego Obywatela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miasta </a:t>
            </a:r>
            <a:endParaRPr lang="pl-PL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Żyrardowa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dla  </a:t>
            </a:r>
            <a:r>
              <a:rPr lang="pl-P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byłego prezydenta  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Krzysztofa </a:t>
            </a:r>
            <a:r>
              <a:rPr lang="pl-PL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Ciołkiewicza</a:t>
            </a:r>
            <a:r>
              <a:rPr lang="pl-P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3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71848" y="815546"/>
            <a:ext cx="1005404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rgbClr val="FF0000"/>
                </a:solidFill>
              </a:rPr>
              <a:t>D</a:t>
            </a:r>
            <a:r>
              <a:rPr lang="pl-PL" sz="2000" b="1" dirty="0" smtClean="0">
                <a:solidFill>
                  <a:srgbClr val="FF0000"/>
                </a:solidFill>
              </a:rPr>
              <a:t>ziałania planowane od września- grudnia 2023 r.</a:t>
            </a:r>
            <a:endParaRPr lang="pl-PL" sz="2000" dirty="0"/>
          </a:p>
          <a:p>
            <a:pPr lvl="0"/>
            <a:endParaRPr lang="pl-PL" sz="2000" dirty="0"/>
          </a:p>
          <a:p>
            <a:pPr marL="342900" lvl="0" indent="-342900">
              <a:buFont typeface="+mj-lt"/>
              <a:buAutoNum type="arabicPeriod"/>
            </a:pPr>
            <a:r>
              <a:rPr lang="pl-PL" sz="2000" u="sng" dirty="0" smtClean="0"/>
              <a:t>Realizacja projektu SENIORZE czekamy na Ciebie II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joga ,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taniec w kręgu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Warsztaty z rękodzielnicze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Warsztaty Rozśpiewany senior</a:t>
            </a:r>
          </a:p>
          <a:p>
            <a:pPr lvl="0"/>
            <a:endParaRPr lang="pl-PL" sz="2000" dirty="0" smtClean="0"/>
          </a:p>
          <a:p>
            <a:pPr marL="342900" lvl="0" indent="-342900">
              <a:buAutoNum type="arabicPeriod" startAt="2"/>
            </a:pPr>
            <a:r>
              <a:rPr lang="pl-PL" sz="2000" u="sng" dirty="0" smtClean="0"/>
              <a:t>Realizacja projektu Natura(lnie) zdrowi i trzeźwi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 Dwudniowa wycieczka w Tarnowskie Góry ( 23-24 września 2024 r.)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Warsztaty terapii naturalnych ( </a:t>
            </a:r>
            <a:r>
              <a:rPr lang="pl-PL" sz="2000" dirty="0" err="1" smtClean="0"/>
              <a:t>biomasaż</a:t>
            </a:r>
            <a:r>
              <a:rPr lang="pl-PL" sz="2000" dirty="0" smtClean="0"/>
              <a:t> , masaż relaksacyjny 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Warsztaty z psychologiem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Dwudniowa wycieczka Kraków –Wieliczka – Łagiewniki ( 7-8 października 2023 r.)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Warsztaty rękodzielnicze – wykonywanie kartek i ozdób świątecznych   listopad/grudzień</a:t>
            </a:r>
          </a:p>
          <a:p>
            <a:pPr lvl="0"/>
            <a:endParaRPr lang="pl-PL" sz="2000" u="sng" dirty="0" smtClean="0"/>
          </a:p>
          <a:p>
            <a:pPr lvl="0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11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2407" y="813708"/>
            <a:ext cx="10383864" cy="5649083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pPr algn="ctr"/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2800" dirty="0" smtClean="0"/>
              <a:t>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2800" dirty="0">
                <a:solidFill>
                  <a:srgbClr val="3B3059"/>
                </a:solidFill>
              </a:rPr>
              <a:t>Pierwszym wieloletnim prezesem                                       </a:t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>Stowarzyszenia „ Wspólnota Żyrardowa”</a:t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/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>był</a:t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b="1" dirty="0">
                <a:solidFill>
                  <a:srgbClr val="3B3059"/>
                </a:solidFill>
              </a:rPr>
              <a:t>Mieczysław </a:t>
            </a:r>
            <a:r>
              <a:rPr lang="pl-PL" sz="2800" b="1" dirty="0" err="1">
                <a:solidFill>
                  <a:srgbClr val="3B3059"/>
                </a:solidFill>
              </a:rPr>
              <a:t>Gabrylewicz</a:t>
            </a:r>
            <a:r>
              <a:rPr lang="pl-PL" sz="2800" b="1" dirty="0">
                <a:solidFill>
                  <a:srgbClr val="3B3059"/>
                </a:solidFill>
              </a:rPr>
              <a:t> </a:t>
            </a:r>
            <a:r>
              <a:rPr lang="pl-PL" sz="2800" dirty="0">
                <a:solidFill>
                  <a:srgbClr val="3B3059"/>
                </a:solidFill>
              </a:rPr>
              <a:t>, </a:t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/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>który jest cały czas obecny w </a:t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/>
            </a:r>
            <a:br>
              <a:rPr lang="pl-PL" sz="2800" dirty="0">
                <a:solidFill>
                  <a:srgbClr val="3B3059"/>
                </a:solidFill>
              </a:rPr>
            </a:br>
            <a:r>
              <a:rPr lang="pl-PL" sz="2800" dirty="0">
                <a:solidFill>
                  <a:srgbClr val="3B3059"/>
                </a:solidFill>
              </a:rPr>
              <a:t>stowarzyszeniu i  jest  jego </a:t>
            </a:r>
            <a:r>
              <a:rPr lang="pl-PL" sz="2800" dirty="0" smtClean="0">
                <a:solidFill>
                  <a:srgbClr val="3B3059"/>
                </a:solidFill>
              </a:rPr>
              <a:t>wiceprezesem</a:t>
            </a:r>
            <a:br>
              <a:rPr lang="pl-PL" sz="2800" dirty="0" smtClean="0">
                <a:solidFill>
                  <a:srgbClr val="3B3059"/>
                </a:solidFill>
              </a:rPr>
            </a:b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25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</a:t>
            </a:r>
            <a:r>
              <a:rPr lang="pl-PL" sz="6400" b="1" i="1" dirty="0" smtClean="0">
                <a:solidFill>
                  <a:schemeClr val="tx1"/>
                </a:solidFill>
              </a:rPr>
              <a:t> 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3" y="-15420"/>
            <a:ext cx="1247582" cy="1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79120" y="444844"/>
            <a:ext cx="974676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rgbClr val="FF0000"/>
                </a:solidFill>
              </a:rPr>
              <a:t>D</a:t>
            </a:r>
            <a:r>
              <a:rPr lang="pl-PL" sz="2000" b="1" dirty="0" smtClean="0">
                <a:solidFill>
                  <a:srgbClr val="FF0000"/>
                </a:solidFill>
              </a:rPr>
              <a:t>ziałania planowane od września- grudnia 2023 r.</a:t>
            </a:r>
            <a:endParaRPr lang="pl-PL" sz="2000" dirty="0"/>
          </a:p>
          <a:p>
            <a:pPr lvl="0"/>
            <a:endParaRPr lang="pl-PL" sz="2000" dirty="0" smtClean="0"/>
          </a:p>
          <a:p>
            <a:pPr marL="342900" lvl="0" indent="-342900">
              <a:buAutoNum type="arabicPeriod" startAt="3"/>
            </a:pPr>
            <a:r>
              <a:rPr lang="pl-PL" sz="2000" dirty="0" smtClean="0"/>
              <a:t>III żyrardowski Festiwal Piosenek Patriotycznych i koncert „ Wolność kocham i rozumiem</a:t>
            </a:r>
            <a:r>
              <a:rPr lang="pl-PL" sz="2000" dirty="0" smtClean="0"/>
              <a:t>”  21 listopada  / koncert laureatów 10 grudnia</a:t>
            </a:r>
            <a:endParaRPr lang="pl-PL" sz="2000" dirty="0" smtClean="0"/>
          </a:p>
          <a:p>
            <a:pPr lvl="0"/>
            <a:endParaRPr lang="pl-PL" sz="2000" dirty="0" smtClean="0"/>
          </a:p>
          <a:p>
            <a:pPr lvl="0"/>
            <a:r>
              <a:rPr lang="pl-PL" sz="2000" dirty="0" smtClean="0"/>
              <a:t>4. Zielony </a:t>
            </a:r>
            <a:r>
              <a:rPr lang="pl-PL" sz="2000" dirty="0"/>
              <a:t>Ż</a:t>
            </a:r>
            <a:r>
              <a:rPr lang="pl-PL" sz="2000" dirty="0" smtClean="0"/>
              <a:t>yrardów </a:t>
            </a:r>
            <a:r>
              <a:rPr lang="pl-PL" sz="2000" dirty="0" smtClean="0"/>
              <a:t>– </a:t>
            </a:r>
            <a:r>
              <a:rPr lang="pl-PL" sz="2000" dirty="0" smtClean="0"/>
              <a:t>piknik </a:t>
            </a:r>
            <a:r>
              <a:rPr lang="pl-PL" sz="2000" dirty="0"/>
              <a:t>ekologiczny </a:t>
            </a:r>
            <a:r>
              <a:rPr lang="pl-PL" sz="2000" dirty="0"/>
              <a:t>,</a:t>
            </a:r>
            <a:r>
              <a:rPr lang="pl-PL" sz="2000" dirty="0" smtClean="0"/>
              <a:t>  </a:t>
            </a:r>
            <a:r>
              <a:rPr lang="pl-PL" sz="2000" dirty="0" smtClean="0"/>
              <a:t>sadzenie </a:t>
            </a:r>
            <a:r>
              <a:rPr lang="pl-PL" sz="2000" dirty="0"/>
              <a:t>drzew   </a:t>
            </a:r>
            <a:r>
              <a:rPr lang="pl-PL" sz="2000" dirty="0" smtClean="0"/>
              <a:t>nad Zalewem </a:t>
            </a:r>
          </a:p>
          <a:p>
            <a:pPr lvl="0"/>
            <a:r>
              <a:rPr lang="pl-PL" sz="2000" dirty="0"/>
              <a:t> </a:t>
            </a:r>
            <a:r>
              <a:rPr lang="pl-PL" sz="2000" dirty="0" smtClean="0"/>
              <a:t>   Żyrardowskim</a:t>
            </a:r>
          </a:p>
          <a:p>
            <a:pPr lvl="0"/>
            <a:endParaRPr lang="pl-PL" sz="2000" u="sng" dirty="0" smtClean="0"/>
          </a:p>
          <a:p>
            <a:pPr marL="457200" lvl="0" indent="-457200">
              <a:buAutoNum type="arabicPeriod" startAt="5"/>
            </a:pPr>
            <a:r>
              <a:rPr lang="pl-PL" sz="2000" dirty="0" smtClean="0"/>
              <a:t>Warsztaty  z  obróbki zdjęć </a:t>
            </a:r>
          </a:p>
          <a:p>
            <a:pPr lvl="0"/>
            <a:endParaRPr lang="pl-PL" sz="2000" dirty="0"/>
          </a:p>
          <a:p>
            <a:pPr marL="457200" lvl="0" indent="-457200">
              <a:buAutoNum type="arabicPeriod" startAt="6"/>
            </a:pPr>
            <a:r>
              <a:rPr lang="pl-PL" sz="2000" dirty="0" smtClean="0"/>
              <a:t>Zabawa </a:t>
            </a:r>
            <a:r>
              <a:rPr lang="pl-PL" sz="2000" dirty="0" smtClean="0"/>
              <a:t>andrzejkowa – 1 </a:t>
            </a:r>
            <a:r>
              <a:rPr lang="pl-PL" sz="2000" dirty="0" smtClean="0"/>
              <a:t>grudnia</a:t>
            </a:r>
          </a:p>
          <a:p>
            <a:pPr lvl="0"/>
            <a:endParaRPr lang="pl-PL" sz="2000" dirty="0" smtClean="0"/>
          </a:p>
          <a:p>
            <a:pPr marL="457200" lvl="0" indent="-457200">
              <a:buAutoNum type="arabicPeriod" startAt="6"/>
            </a:pPr>
            <a:r>
              <a:rPr lang="pl-PL" sz="2000" dirty="0" smtClean="0"/>
              <a:t>Koncert krakowskiego barda  - Macieja Wróblewskiego</a:t>
            </a:r>
            <a:endParaRPr lang="pl-PL" sz="2000" dirty="0" smtClean="0"/>
          </a:p>
          <a:p>
            <a:pPr lvl="0"/>
            <a:endParaRPr lang="pl-PL" sz="2000" dirty="0"/>
          </a:p>
          <a:p>
            <a:pPr lvl="0"/>
            <a:r>
              <a:rPr lang="pl-PL" sz="2000" dirty="0" smtClean="0"/>
              <a:t>8.  </a:t>
            </a:r>
            <a:r>
              <a:rPr lang="pl-PL" sz="2000" dirty="0" smtClean="0"/>
              <a:t>Kolacja Wigilijna</a:t>
            </a:r>
            <a:endParaRPr lang="pl-PL" sz="2000" dirty="0" smtClean="0"/>
          </a:p>
          <a:p>
            <a:pPr lvl="0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2560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990" y="444843"/>
            <a:ext cx="11265556" cy="5832389"/>
          </a:xfrm>
        </p:spPr>
        <p:txBody>
          <a:bodyPr/>
          <a:lstStyle/>
          <a:p>
            <a:r>
              <a:rPr lang="pl-PL" sz="2000" b="1" dirty="0">
                <a:ea typeface="Times New Roman" panose="02020603050405020304" pitchFamily="18" charset="0"/>
              </a:rPr>
              <a:t>Trudno wyobrazić sobie krajobraz żyrardowskiej aktywności społecznej </a:t>
            </a:r>
            <a:r>
              <a:rPr lang="pl-PL" sz="2000" b="1" dirty="0" smtClean="0">
                <a:ea typeface="Times New Roman" panose="02020603050405020304" pitchFamily="18" charset="0"/>
              </a:rPr>
              <a:t/>
            </a:r>
            <a:br>
              <a:rPr lang="pl-PL" sz="2000" b="1" dirty="0" smtClean="0">
                <a:ea typeface="Times New Roman" panose="02020603050405020304" pitchFamily="18" charset="0"/>
              </a:rPr>
            </a:br>
            <a:r>
              <a:rPr lang="pl-PL" sz="2000" b="1" dirty="0" smtClean="0">
                <a:ea typeface="Times New Roman" panose="02020603050405020304" pitchFamily="18" charset="0"/>
              </a:rPr>
              <a:t>bez </a:t>
            </a:r>
            <a:r>
              <a:rPr lang="pl-PL" sz="2000" b="1" dirty="0">
                <a:ea typeface="Times New Roman" panose="02020603050405020304" pitchFamily="18" charset="0"/>
              </a:rPr>
              <a:t>„Wspólnoty </a:t>
            </a:r>
            <a:r>
              <a:rPr lang="pl-PL" sz="2000" b="1" dirty="0" smtClean="0">
                <a:ea typeface="Times New Roman" panose="02020603050405020304" pitchFamily="18" charset="0"/>
              </a:rPr>
              <a:t>Żyrardowa „</a:t>
            </a:r>
            <a:r>
              <a:rPr lang="pl-PL" sz="2000" dirty="0" smtClean="0"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ea typeface="Times New Roman" panose="02020603050405020304" pitchFamily="18" charset="0"/>
              </a:rPr>
            </a:br>
            <a:r>
              <a:rPr lang="pl-PL" sz="2000" dirty="0">
                <a:ea typeface="Times New Roman" panose="02020603050405020304" pitchFamily="18" charset="0"/>
              </a:rPr>
              <a:t/>
            </a:r>
            <a:br>
              <a:rPr lang="pl-PL" sz="2000" dirty="0">
                <a:ea typeface="Times New Roman" panose="02020603050405020304" pitchFamily="18" charset="0"/>
              </a:rPr>
            </a:br>
            <a:r>
              <a:rPr lang="pl-PL" sz="2000" dirty="0" smtClean="0">
                <a:ea typeface="Times New Roman" panose="02020603050405020304" pitchFamily="18" charset="0"/>
              </a:rPr>
              <a:t>Nie jest to stwierdzenie bezpodstawne , wiele osób ze stowarzyszenia to aktywni </a:t>
            </a:r>
            <a:br>
              <a:rPr lang="pl-PL" sz="2000" dirty="0" smtClean="0">
                <a:ea typeface="Times New Roman" panose="02020603050405020304" pitchFamily="18" charset="0"/>
              </a:rPr>
            </a:br>
            <a:r>
              <a:rPr lang="pl-PL" sz="2000" dirty="0" smtClean="0">
                <a:ea typeface="Times New Roman" panose="02020603050405020304" pitchFamily="18" charset="0"/>
              </a:rPr>
              <a:t> zaangażowani liderzy biorący udział  w różnych aktywnościach : inne organizacje  , stowarzyszenia  , organy doradcze Prezydenta jak chociażby Żyrardowska  Rada Seniorów  , Zespół ds. rewitalizacji .</a:t>
            </a:r>
            <a:br>
              <a:rPr lang="pl-PL" sz="2000" dirty="0" smtClean="0">
                <a:ea typeface="Times New Roman" panose="02020603050405020304" pitchFamily="18" charset="0"/>
              </a:rPr>
            </a:br>
            <a:r>
              <a:rPr lang="pl-PL" sz="2000" dirty="0">
                <a:ea typeface="Times New Roman" panose="02020603050405020304" pitchFamily="18" charset="0"/>
              </a:rPr>
              <a:t/>
            </a:r>
            <a:br>
              <a:rPr lang="pl-PL" sz="2000" dirty="0">
                <a:ea typeface="Times New Roman" panose="02020603050405020304" pitchFamily="18" charset="0"/>
              </a:rPr>
            </a:br>
            <a:r>
              <a:rPr lang="pl-PL" sz="2000" dirty="0" smtClean="0">
                <a:ea typeface="Times New Roman" panose="02020603050405020304" pitchFamily="18" charset="0"/>
              </a:rPr>
              <a:t>W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ogłoszonym 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2020 r. 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przez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Federację Organizacji Społecznych </a:t>
            </a:r>
            <a:r>
              <a:rPr lang="pl-PL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Działaj.My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.  konkursie , Stowarzyszenie „ Wspólnota Żyrardowa „ uzyskało tytuł Dobrodzieja Roku 2020 r.  w kategorii – organizacje 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pozarządowe.</a:t>
            </a:r>
            <a:b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90" y="0"/>
            <a:ext cx="1285655" cy="1224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54" y="3847281"/>
            <a:ext cx="7956000" cy="30107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2" y="3938075"/>
            <a:ext cx="2088000" cy="27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WŁADZE  STOWARZYSZENIA                   „ WSPÓLNOTA ŻYRARDOWA”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2" y="2056093"/>
            <a:ext cx="4853540" cy="42002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 </a:t>
            </a:r>
            <a:r>
              <a:rPr lang="pl-PL" b="1" dirty="0" smtClean="0"/>
              <a:t>ZARZĄD</a:t>
            </a:r>
          </a:p>
          <a:p>
            <a:endParaRPr lang="pl-PL" b="1" dirty="0"/>
          </a:p>
          <a:p>
            <a:r>
              <a:rPr lang="pl-PL" b="1" dirty="0" smtClean="0"/>
              <a:t>KRYSTYNA  LENARCZYK  - PREZES</a:t>
            </a:r>
          </a:p>
          <a:p>
            <a:pPr marL="0" indent="0">
              <a:buNone/>
            </a:pPr>
            <a:endParaRPr lang="pl-PL" b="1" dirty="0" smtClean="0"/>
          </a:p>
          <a:p>
            <a:r>
              <a:rPr lang="pl-PL" b="1" dirty="0" smtClean="0"/>
              <a:t>MIECZYSŁAW </a:t>
            </a:r>
            <a:r>
              <a:rPr lang="pl-PL" b="1" dirty="0"/>
              <a:t>G</a:t>
            </a:r>
            <a:r>
              <a:rPr lang="pl-PL" b="1" dirty="0" smtClean="0"/>
              <a:t>ABRYLEWICZ – WICEPREZES</a:t>
            </a:r>
          </a:p>
          <a:p>
            <a:pPr marL="0" indent="0">
              <a:buNone/>
            </a:pPr>
            <a:endParaRPr lang="pl-PL" b="1" dirty="0" smtClean="0"/>
          </a:p>
          <a:p>
            <a:r>
              <a:rPr lang="pl-PL" b="1" dirty="0" smtClean="0"/>
              <a:t>BOGDAN ZIELIŃSKI – SEKRETARZ</a:t>
            </a:r>
          </a:p>
          <a:p>
            <a:pPr marL="0" indent="0">
              <a:buNone/>
            </a:pPr>
            <a:endParaRPr lang="pl-PL" b="1" dirty="0" smtClean="0"/>
          </a:p>
          <a:p>
            <a:r>
              <a:rPr lang="pl-PL" b="1" dirty="0" smtClean="0"/>
              <a:t>MACIEJ DUKACZEWSKI – SKARBNIK</a:t>
            </a:r>
          </a:p>
          <a:p>
            <a:pPr marL="0" indent="0">
              <a:buNone/>
            </a:pPr>
            <a:endParaRPr lang="pl-PL" b="1" dirty="0" smtClean="0"/>
          </a:p>
          <a:p>
            <a:r>
              <a:rPr lang="pl-PL" b="1" dirty="0" smtClean="0"/>
              <a:t>ANIESZKA  BROLA – CZŁONEK ZARZĄDU</a:t>
            </a:r>
          </a:p>
          <a:p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462792" y="2056092"/>
            <a:ext cx="5005953" cy="420024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r>
              <a:rPr lang="pl-PL" b="1" dirty="0" smtClean="0"/>
              <a:t>KOMISJA REWIZYJNA</a:t>
            </a:r>
          </a:p>
          <a:p>
            <a:pPr marL="0" indent="0" algn="ctr">
              <a:buNone/>
            </a:pPr>
            <a:endParaRPr lang="pl-PL" b="1" dirty="0"/>
          </a:p>
          <a:p>
            <a:r>
              <a:rPr lang="pl-PL" b="1" dirty="0" smtClean="0"/>
              <a:t>IRENA  MARTA BURZA –</a:t>
            </a:r>
            <a:r>
              <a:rPr lang="pl-PL" sz="1600" b="1" dirty="0" smtClean="0"/>
              <a:t>PZEWODNICZĄCA</a:t>
            </a:r>
          </a:p>
          <a:p>
            <a:pPr marL="0" indent="0">
              <a:buNone/>
            </a:pPr>
            <a:endParaRPr lang="pl-PL" sz="1600" b="1" dirty="0" smtClean="0"/>
          </a:p>
          <a:p>
            <a:r>
              <a:rPr lang="pl-PL" b="1" dirty="0" smtClean="0"/>
              <a:t>TADEUSZ  ADAMIAK  - CZŁONEK KR</a:t>
            </a:r>
          </a:p>
          <a:p>
            <a:pPr marL="0" indent="0">
              <a:buNone/>
            </a:pPr>
            <a:endParaRPr lang="pl-PL" b="1" dirty="0" smtClean="0"/>
          </a:p>
          <a:p>
            <a:r>
              <a:rPr lang="pl-PL" b="1" dirty="0" smtClean="0"/>
              <a:t>LUDWIK  KUCIŃSKI – CZŁONEK KR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34" y="0"/>
            <a:ext cx="1670111" cy="16428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1853248"/>
            <a:ext cx="5555673" cy="50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WŁADZE  STOWARZYSZENIA                   „ WSPÓLNOTA ŻYRARDOWA”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2" y="2056093"/>
            <a:ext cx="4853540" cy="4200246"/>
          </a:xfrm>
        </p:spPr>
        <p:txBody>
          <a:bodyPr>
            <a:normAutofit/>
          </a:bodyPr>
          <a:lstStyle/>
          <a:p>
            <a:endParaRPr lang="pl-PL" b="1" dirty="0"/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b="1" dirty="0" smtClean="0"/>
          </a:p>
          <a:p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462792" y="2056092"/>
            <a:ext cx="5005953" cy="42002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r>
              <a:rPr lang="pl-PL" b="1" dirty="0" smtClean="0"/>
              <a:t>KOMISJA REWIZYJNA</a:t>
            </a:r>
          </a:p>
          <a:p>
            <a:pPr marL="0" indent="0" algn="ctr">
              <a:buNone/>
            </a:pPr>
            <a:endParaRPr lang="pl-PL" b="1" dirty="0"/>
          </a:p>
          <a:p>
            <a:r>
              <a:rPr lang="pl-PL" b="1" dirty="0" smtClean="0"/>
              <a:t>IRENA  MARTA BURZA –</a:t>
            </a:r>
            <a:r>
              <a:rPr lang="pl-PL" sz="1600" b="1" dirty="0" smtClean="0"/>
              <a:t>PZEWODNICZĄCA</a:t>
            </a:r>
          </a:p>
          <a:p>
            <a:pPr marL="0" indent="0">
              <a:buNone/>
            </a:pPr>
            <a:endParaRPr lang="pl-PL" sz="1600" b="1" dirty="0" smtClean="0"/>
          </a:p>
          <a:p>
            <a:r>
              <a:rPr lang="pl-PL" b="1" dirty="0" smtClean="0"/>
              <a:t>TADEUSZ  ADAMIAK  - CZŁONEK KR</a:t>
            </a:r>
          </a:p>
          <a:p>
            <a:pPr marL="0" indent="0">
              <a:buNone/>
            </a:pPr>
            <a:endParaRPr lang="pl-PL" b="1" dirty="0" smtClean="0"/>
          </a:p>
          <a:p>
            <a:r>
              <a:rPr lang="pl-PL" b="1" dirty="0" smtClean="0"/>
              <a:t>LUDWIK  KUCIŃSKI – CZŁONEK KR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34" y="0"/>
            <a:ext cx="1670111" cy="16428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797" y="2056092"/>
            <a:ext cx="2988000" cy="44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8840" y="650929"/>
            <a:ext cx="10383864" cy="6028839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b="1" dirty="0">
                <a:solidFill>
                  <a:srgbClr val="3B3059"/>
                </a:solidFill>
              </a:rPr>
              <a:t/>
            </a:r>
            <a:br>
              <a:rPr lang="pl-PL" sz="1800" b="1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18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FF0000"/>
                </a:solidFill>
              </a:rPr>
              <a:t>MISJA  </a:t>
            </a:r>
            <a:r>
              <a:rPr lang="pl-PL" sz="2000" b="1" dirty="0" smtClean="0">
                <a:solidFill>
                  <a:srgbClr val="FF0000"/>
                </a:solidFill>
              </a:rPr>
              <a:t>STOWARZYSZENIA</a:t>
            </a:r>
            <a:r>
              <a:rPr lang="pl-PL" sz="2000" b="1" dirty="0" smtClean="0">
                <a:solidFill>
                  <a:srgbClr val="3B3059"/>
                </a:solidFill>
              </a:rPr>
              <a:t/>
            </a:r>
            <a:br>
              <a:rPr lang="pl-PL" sz="2000" b="1" dirty="0" smtClean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 smtClean="0">
                <a:solidFill>
                  <a:srgbClr val="3B3059"/>
                </a:solidFill>
              </a:rPr>
              <a:t> </a:t>
            </a:r>
            <a:r>
              <a:rPr lang="pl-PL" sz="2000" b="1" dirty="0" smtClean="0">
                <a:solidFill>
                  <a:srgbClr val="3B3059"/>
                </a:solidFill>
                <a:ea typeface="Times New Roman" panose="02020603050405020304" pitchFamily="18" charset="0"/>
              </a:rPr>
              <a:t>Stawiamy </a:t>
            </a: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>na kreatywność dzieci i młodzieży.</a:t>
            </a:r>
            <a:b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>Wspieramy aktywność seniorów.</a:t>
            </a:r>
            <a:b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>Budujemy więzi społeczne.</a:t>
            </a:r>
            <a:b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rgbClr val="3B3059"/>
                </a:solidFill>
                <a:ea typeface="Times New Roman" panose="02020603050405020304" pitchFamily="18" charset="0"/>
              </a:rPr>
              <a:t>Rozwijamy kapitał społeczny </a:t>
            </a:r>
            <a:r>
              <a:rPr lang="pl-PL" sz="2000" b="1" dirty="0" smtClean="0">
                <a:solidFill>
                  <a:srgbClr val="3B3059"/>
                </a:solidFill>
                <a:ea typeface="Times New Roman" panose="02020603050405020304" pitchFamily="18" charset="0"/>
              </a:rPr>
              <a:t>Żyrardowa</a:t>
            </a:r>
            <a: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rgbClr val="3B305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>
                <a:ea typeface="Times New Roman" panose="02020603050405020304" pitchFamily="18" charset="0"/>
              </a:rPr>
              <a:t>Ducha wspólnoty członkowie Stowarzyszenia odnajdują w budowaniu więzi międzypokoleniowej. </a:t>
            </a:r>
            <a:r>
              <a:rPr lang="pl-PL" sz="2000" dirty="0" smtClean="0">
                <a:ea typeface="Times New Roman" panose="02020603050405020304" pitchFamily="18" charset="0"/>
              </a:rPr>
              <a:t/>
            </a:r>
            <a:br>
              <a:rPr lang="pl-PL" sz="2000" dirty="0" smtClean="0">
                <a:ea typeface="Times New Roman" panose="02020603050405020304" pitchFamily="18" charset="0"/>
              </a:rPr>
            </a:br>
            <a:r>
              <a:rPr lang="pl-PL" sz="2000" dirty="0" smtClean="0">
                <a:ea typeface="Times New Roman" panose="02020603050405020304" pitchFamily="18" charset="0"/>
              </a:rPr>
              <a:t>Stąd </a:t>
            </a:r>
            <a:r>
              <a:rPr lang="pl-PL" sz="2000" dirty="0">
                <a:ea typeface="Times New Roman" panose="02020603050405020304" pitchFamily="18" charset="0"/>
              </a:rPr>
              <a:t>przy „Wspólnocie Żyrardowa” funkcjonują dwie grupy :  grupa „</a:t>
            </a:r>
            <a:r>
              <a:rPr lang="pl-PL" sz="2000" b="1" dirty="0">
                <a:ea typeface="Times New Roman" panose="02020603050405020304" pitchFamily="18" charset="0"/>
              </a:rPr>
              <a:t>Seniorzy dla zdrowia</a:t>
            </a:r>
            <a:r>
              <a:rPr lang="pl-PL" sz="2000" dirty="0">
                <a:ea typeface="Times New Roman" panose="02020603050405020304" pitchFamily="18" charset="0"/>
              </a:rPr>
              <a:t>”, a wiele projektów, zwłaszcza edukacyjnych , prozdrowotnych  i krajoznawczych adresowanych jest do osób starszych </a:t>
            </a:r>
            <a:r>
              <a:rPr lang="pl-PL" sz="2000" dirty="0" smtClean="0">
                <a:ea typeface="Times New Roman" panose="02020603050405020304" pitchFamily="18" charset="0"/>
              </a:rPr>
              <a:t>;</a:t>
            </a:r>
            <a:br>
              <a:rPr lang="pl-PL" sz="2000" dirty="0" smtClean="0">
                <a:ea typeface="Times New Roman" panose="02020603050405020304" pitchFamily="18" charset="0"/>
              </a:rPr>
            </a:br>
            <a:r>
              <a:rPr lang="pl-PL" sz="2000" dirty="0" smtClean="0">
                <a:ea typeface="Times New Roman" panose="02020603050405020304" pitchFamily="18" charset="0"/>
              </a:rPr>
              <a:t>druga </a:t>
            </a:r>
            <a:r>
              <a:rPr lang="pl-PL" sz="2000" dirty="0">
                <a:ea typeface="Times New Roman" panose="02020603050405020304" pitchFamily="18" charset="0"/>
              </a:rPr>
              <a:t>grupa to </a:t>
            </a:r>
            <a:r>
              <a:rPr lang="pl-PL" sz="2000" b="1" dirty="0">
                <a:ea typeface="Times New Roman" panose="02020603050405020304" pitchFamily="18" charset="0"/>
              </a:rPr>
              <a:t>Akademia Aktywny Żyrardowianin </a:t>
            </a:r>
            <a:r>
              <a:rPr lang="pl-PL" sz="2000" dirty="0">
                <a:ea typeface="Times New Roman" panose="02020603050405020304" pitchFamily="18" charset="0"/>
              </a:rPr>
              <a:t>, której działania polegają na projektach </a:t>
            </a:r>
            <a:r>
              <a:rPr lang="pl-PL" sz="2000" dirty="0" smtClean="0">
                <a:ea typeface="Times New Roman" panose="02020603050405020304" pitchFamily="18" charset="0"/>
              </a:rPr>
              <a:t>,historycznych </a:t>
            </a:r>
            <a:r>
              <a:rPr lang="pl-PL" sz="2000" dirty="0">
                <a:ea typeface="Times New Roman" panose="02020603050405020304" pitchFamily="18" charset="0"/>
              </a:rPr>
              <a:t>, patriotycznych. </a:t>
            </a:r>
            <a:r>
              <a:rPr lang="pl-PL" sz="1800" dirty="0" smtClean="0">
                <a:ea typeface="Times New Roman" panose="02020603050405020304" pitchFamily="18" charset="0"/>
              </a:rPr>
              <a:t/>
            </a:r>
            <a:br>
              <a:rPr lang="pl-PL" sz="1800" dirty="0" smtClean="0">
                <a:ea typeface="Times New Roman" panose="02020603050405020304" pitchFamily="18" charset="0"/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40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142" y="-15421"/>
            <a:ext cx="1185589" cy="12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155" y="-95308"/>
            <a:ext cx="10569844" cy="6558100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u="sng" dirty="0" smtClean="0"/>
              <a:t/>
            </a:r>
            <a:br>
              <a:rPr lang="pl-PL" sz="2000" u="sng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>Na  działania od 2012 r. </a:t>
            </a:r>
            <a:r>
              <a:rPr lang="pl-PL" sz="2000" u="sng" dirty="0"/>
              <a:t>pozyskujemy  środki zewnętrzne  od  </a:t>
            </a:r>
            <a:r>
              <a:rPr lang="pl-PL" sz="2000" u="sng" dirty="0" err="1"/>
              <a:t>grantodawców</a:t>
            </a:r>
            <a:r>
              <a:rPr lang="pl-PL" sz="2000" u="sng" dirty="0"/>
              <a:t> </a:t>
            </a:r>
            <a:r>
              <a:rPr lang="pl-PL" sz="2000" dirty="0"/>
              <a:t>:                    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Fundusz Inicjatyw Obywatelskich ,  Szwajcarski Program Współpracy , Mazowsze Lokalnie ,Urząd Miasta Żyrardowa , Centrum Usług Społecznych , </a:t>
            </a:r>
            <a:r>
              <a:rPr lang="pl-PL" sz="2000" dirty="0" err="1"/>
              <a:t>minigrantów</a:t>
            </a:r>
            <a:r>
              <a:rPr lang="pl-PL" sz="2000" dirty="0"/>
              <a:t> z  MRIES  , Federacji </a:t>
            </a:r>
            <a:r>
              <a:rPr lang="pl-PL" sz="2000" dirty="0" err="1"/>
              <a:t>Działaj.My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u="sng" dirty="0"/>
              <a:t>darczyńców</a:t>
            </a:r>
            <a:r>
              <a:rPr lang="pl-PL" sz="2000" dirty="0"/>
              <a:t> :  PGE  , Tauron , Fundacja PZU , Fundacja PGNiG , Grupa Azoty S.A. ,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Fundusz Rozwoju Spółek </a:t>
            </a:r>
            <a:r>
              <a:rPr lang="pl-PL" sz="2000" dirty="0"/>
              <a:t> ,KGHM ,PERN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u="sng" dirty="0"/>
              <a:t>wolontariat  pracowniczy </a:t>
            </a:r>
            <a:r>
              <a:rPr lang="pl-PL" sz="2000" dirty="0"/>
              <a:t>: CITI Bank Handlowy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u="sng" dirty="0"/>
              <a:t>odpłatna działalność pożytku publicznego </a:t>
            </a:r>
            <a:r>
              <a:rPr lang="pl-PL" sz="2000" dirty="0"/>
              <a:t>– tylko na wyjazdy turystyczne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Koszty administracyjne i utrzymanie stowarzyszenia na bieżąco pokrywamy ze </a:t>
            </a:r>
            <a:r>
              <a:rPr lang="pl-PL" sz="2000" u="sng" dirty="0"/>
              <a:t>składek </a:t>
            </a:r>
            <a:br>
              <a:rPr lang="pl-PL" sz="2000" u="sng" dirty="0"/>
            </a:br>
            <a:r>
              <a:rPr lang="pl-PL" sz="2000" u="sng" dirty="0"/>
              <a:t/>
            </a:r>
            <a:br>
              <a:rPr lang="pl-PL" sz="2000" u="sng" dirty="0"/>
            </a:br>
            <a:r>
              <a:rPr lang="pl-PL" sz="2000" u="sng" dirty="0"/>
              <a:t>członkowskich, darowizn indywidualnych  od  firm i ludzi dobrej woli. </a:t>
            </a:r>
            <a:r>
              <a:rPr lang="pl-PL" sz="2000" u="sng" dirty="0" smtClean="0"/>
              <a:t>FANI-MANI</a:t>
            </a:r>
            <a:br>
              <a:rPr lang="pl-PL" sz="2000" u="sng" dirty="0" smtClean="0"/>
            </a:b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40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9" y="-95308"/>
            <a:ext cx="1216586" cy="13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99634" y="0"/>
            <a:ext cx="11902698" cy="7756902"/>
          </a:xfrm>
          <a:gradFill>
            <a:gsLst>
              <a:gs pos="42000">
                <a:schemeClr val="bg1">
                  <a:tint val="98000"/>
                  <a:hueMod val="124000"/>
                  <a:satMod val="148000"/>
                  <a:lumMod val="124000"/>
                </a:schemeClr>
              </a:gs>
              <a:gs pos="100000">
                <a:schemeClr val="bg1">
                  <a:shade val="76000"/>
                  <a:hueMod val="89000"/>
                  <a:satMod val="164000"/>
                  <a:lumMod val="56000"/>
                </a:schemeClr>
              </a:gs>
            </a:gsLst>
            <a:path path="circle">
              <a:fillToRect l="45000" t="65000" r="125000" b="100000"/>
            </a:path>
          </a:gradFill>
        </p:spPr>
        <p:txBody>
          <a:bodyPr/>
          <a:lstStyle/>
          <a:p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200" b="1" dirty="0" smtClean="0"/>
              <a:t/>
            </a:r>
            <a:br>
              <a:rPr lang="pl-PL" sz="1200" b="1" dirty="0" smtClean="0"/>
            </a:br>
            <a:r>
              <a:rPr lang="pl-PL" sz="1200" b="1" dirty="0"/>
              <a:t/>
            </a:r>
            <a:br>
              <a:rPr lang="pl-PL" sz="12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2000" dirty="0" smtClean="0">
                <a:solidFill>
                  <a:srgbClr val="3B3059"/>
                </a:solidFill>
              </a:rPr>
              <a:t>Na </a:t>
            </a:r>
            <a:r>
              <a:rPr lang="pl-PL" sz="2000" dirty="0">
                <a:solidFill>
                  <a:srgbClr val="3B3059"/>
                </a:solidFill>
              </a:rPr>
              <a:t>bieżąco od lat współpracujemy i bardzo cenimy sobie tą współpracę z  </a:t>
            </a:r>
            <a:r>
              <a:rPr lang="pl-PL" sz="2000" dirty="0" smtClean="0">
                <a:solidFill>
                  <a:srgbClr val="3B3059"/>
                </a:solidFill>
              </a:rPr>
              <a:t>Posłem </a:t>
            </a:r>
            <a:r>
              <a:rPr lang="pl-PL" sz="2000" dirty="0">
                <a:solidFill>
                  <a:srgbClr val="3B3059"/>
                </a:solidFill>
              </a:rPr>
              <a:t>na Sejm RP –</a:t>
            </a:r>
            <a:r>
              <a:rPr lang="pl-PL" sz="2000" b="1" dirty="0">
                <a:solidFill>
                  <a:srgbClr val="3B3059"/>
                </a:solidFill>
              </a:rPr>
              <a:t>Maciejem Małeckim </a:t>
            </a:r>
            <a:r>
              <a:rPr lang="pl-PL" sz="2000" dirty="0">
                <a:solidFill>
                  <a:srgbClr val="3B3059"/>
                </a:solidFill>
              </a:rPr>
              <a:t>i prezydentem </a:t>
            </a:r>
            <a:r>
              <a:rPr lang="pl-PL" sz="2000" b="1" dirty="0">
                <a:solidFill>
                  <a:srgbClr val="3B3059"/>
                </a:solidFill>
              </a:rPr>
              <a:t>Lucjanem Krzysztofem Chrzanowskim </a:t>
            </a:r>
            <a:r>
              <a:rPr lang="pl-PL" sz="2000" dirty="0">
                <a:solidFill>
                  <a:srgbClr val="3B3059"/>
                </a:solidFill>
              </a:rPr>
              <a:t>oraz wiceprezydentem </a:t>
            </a:r>
            <a:r>
              <a:rPr lang="pl-PL" sz="2000" b="1" dirty="0">
                <a:solidFill>
                  <a:srgbClr val="3B3059"/>
                </a:solidFill>
              </a:rPr>
              <a:t>Adamem Lemieszem</a:t>
            </a:r>
            <a:r>
              <a:rPr lang="pl-PL" sz="2000" b="1" dirty="0" smtClean="0">
                <a:solidFill>
                  <a:srgbClr val="3B3059"/>
                </a:solidFill>
              </a:rPr>
              <a:t>.</a:t>
            </a:r>
            <a:br>
              <a:rPr lang="pl-PL" sz="2000" b="1" dirty="0" smtClean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To dzięki tej współpracy powstało wiele wspólnych wspaniałych  projektów jak :</a:t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1.  </a:t>
            </a:r>
            <a:r>
              <a:rPr lang="pl-PL" sz="2000" b="1" dirty="0">
                <a:solidFill>
                  <a:srgbClr val="3B3059"/>
                </a:solidFill>
              </a:rPr>
              <a:t>Makulatura na Misje </a:t>
            </a:r>
            <a:r>
              <a:rPr lang="pl-PL" sz="2000" dirty="0">
                <a:solidFill>
                  <a:srgbClr val="3B3059"/>
                </a:solidFill>
              </a:rPr>
              <a:t>( budowa studni w Sudanie)</a:t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2. </a:t>
            </a:r>
            <a:r>
              <a:rPr lang="pl-PL" sz="2000" b="1" dirty="0" err="1">
                <a:solidFill>
                  <a:srgbClr val="3B3059"/>
                </a:solidFill>
              </a:rPr>
              <a:t>Cristiada</a:t>
            </a:r>
            <a:r>
              <a:rPr lang="pl-PL" sz="2000" b="1" dirty="0">
                <a:solidFill>
                  <a:srgbClr val="3B3059"/>
                </a:solidFill>
              </a:rPr>
              <a:t> </a:t>
            </a:r>
            <a:r>
              <a:rPr lang="pl-PL" sz="2000" dirty="0">
                <a:solidFill>
                  <a:srgbClr val="3B3059"/>
                </a:solidFill>
              </a:rPr>
              <a:t>( 2 projekcje filmu drugiego obiegu w  Kinie Len )</a:t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3. Koncert  zespołu </a:t>
            </a:r>
            <a:r>
              <a:rPr lang="pl-PL" sz="2000" b="1" dirty="0">
                <a:solidFill>
                  <a:srgbClr val="3B3059"/>
                </a:solidFill>
              </a:rPr>
              <a:t>Contra </a:t>
            </a:r>
            <a:r>
              <a:rPr lang="pl-PL" sz="2000" b="1" dirty="0" err="1">
                <a:solidFill>
                  <a:srgbClr val="3B3059"/>
                </a:solidFill>
              </a:rPr>
              <a:t>Mundum</a:t>
            </a:r>
            <a:r>
              <a:rPr lang="pl-PL" sz="2000" b="1" dirty="0">
                <a:solidFill>
                  <a:srgbClr val="3B3059"/>
                </a:solidFill>
              </a:rPr>
              <a:t> </a:t>
            </a:r>
            <a:r>
              <a:rPr lang="pl-PL" sz="2000" dirty="0">
                <a:solidFill>
                  <a:srgbClr val="3B3059"/>
                </a:solidFill>
              </a:rPr>
              <a:t>z Norbertem „</a:t>
            </a:r>
            <a:r>
              <a:rPr lang="pl-PL" sz="2000" dirty="0" smtClean="0">
                <a:solidFill>
                  <a:srgbClr val="3B3059"/>
                </a:solidFill>
              </a:rPr>
              <a:t>Smołą” </a:t>
            </a:r>
            <a:r>
              <a:rPr lang="pl-PL" sz="2000" dirty="0">
                <a:solidFill>
                  <a:srgbClr val="3B3059"/>
                </a:solidFill>
              </a:rPr>
              <a:t>Smolińskiego</a:t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4. Mural we Mszczonowie poświęcony </a:t>
            </a:r>
            <a:r>
              <a:rPr lang="pl-PL" sz="2000" b="1" dirty="0">
                <a:solidFill>
                  <a:srgbClr val="3B3059"/>
                </a:solidFill>
              </a:rPr>
              <a:t>Bitwie wrześniowej 1939</a:t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b="1" dirty="0">
                <a:solidFill>
                  <a:srgbClr val="3B3059"/>
                </a:solidFill>
              </a:rPr>
              <a:t/>
            </a:r>
            <a:br>
              <a:rPr lang="pl-PL" sz="2000" b="1" dirty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5. </a:t>
            </a:r>
            <a:r>
              <a:rPr lang="pl-PL" sz="2000" b="1" dirty="0">
                <a:solidFill>
                  <a:srgbClr val="3B3059"/>
                </a:solidFill>
              </a:rPr>
              <a:t>Mural  Solidarności </a:t>
            </a:r>
            <a:r>
              <a:rPr lang="pl-PL" sz="2000" dirty="0">
                <a:solidFill>
                  <a:srgbClr val="3B3059"/>
                </a:solidFill>
              </a:rPr>
              <a:t>w Żyrardowie poświęcony Strajkowi żyrardowskich  </a:t>
            </a:r>
            <a:r>
              <a:rPr lang="pl-PL" sz="2000" dirty="0" smtClean="0">
                <a:solidFill>
                  <a:srgbClr val="3B3059"/>
                </a:solidFill>
              </a:rPr>
              <a:t>kobiet </a:t>
            </a:r>
            <a:br>
              <a:rPr lang="pl-PL" sz="2000" dirty="0" smtClean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> </a:t>
            </a:r>
            <a:r>
              <a:rPr lang="pl-PL" sz="2000" dirty="0" smtClean="0">
                <a:solidFill>
                  <a:srgbClr val="3B3059"/>
                </a:solidFill>
              </a:rPr>
              <a:t>                                      Solidarności </a:t>
            </a:r>
            <a:r>
              <a:rPr lang="pl-P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 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z okazji 40- </a:t>
            </a:r>
            <a:r>
              <a:rPr lang="pl-PL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lecia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powstania NSZZ Solidarność</a:t>
            </a:r>
            <a:r>
              <a:rPr lang="pl-PL" sz="2000" dirty="0" smtClean="0">
                <a:solidFill>
                  <a:srgbClr val="3B3059"/>
                </a:solidFill>
              </a:rPr>
              <a:t/>
            </a:r>
            <a:br>
              <a:rPr lang="pl-PL" sz="2000" dirty="0" smtClean="0">
                <a:solidFill>
                  <a:srgbClr val="3B3059"/>
                </a:solidFill>
              </a:rPr>
            </a:br>
            <a:r>
              <a:rPr lang="pl-PL" sz="2000" dirty="0">
                <a:solidFill>
                  <a:srgbClr val="3B3059"/>
                </a:solidFill>
              </a:rPr>
              <a:t/>
            </a:r>
            <a:br>
              <a:rPr lang="pl-PL" sz="2000" dirty="0">
                <a:solidFill>
                  <a:srgbClr val="3B3059"/>
                </a:solidFill>
              </a:rPr>
            </a:br>
            <a:r>
              <a:rPr lang="pl-PL" sz="2000" dirty="0" smtClean="0">
                <a:solidFill>
                  <a:srgbClr val="3B3059"/>
                </a:solidFill>
              </a:rPr>
              <a:t>6. Mural poświęcony</a:t>
            </a:r>
            <a:r>
              <a:rPr lang="pl-PL" sz="1800" b="1" dirty="0" smtClean="0"/>
              <a:t> </a:t>
            </a:r>
            <a:r>
              <a:rPr lang="pl-PL" sz="1800" b="1" dirty="0"/>
              <a:t>Augustowi Emilowi Fieldorfowi ps. NIL</a:t>
            </a:r>
            <a:r>
              <a:rPr lang="pl-PL" sz="1800" dirty="0"/>
              <a:t>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7. Mural poświęcony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żołnierzom polskim  poległym na </a:t>
            </a:r>
            <a:r>
              <a:rPr lang="pl-PL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pokojowo-stabilizacyjnych misjach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zagranicznych</a:t>
            </a:r>
            <a:r>
              <a:rPr lang="pl-PL" sz="2000" dirty="0">
                <a:ea typeface="Calibri" panose="020F0502020204030204" pitchFamily="34" charset="0"/>
              </a:rPr>
              <a:t> </a:t>
            </a:r>
            <a:r>
              <a:rPr lang="pl-PL" sz="2000" b="1" dirty="0">
                <a:ea typeface="Calibri" panose="020F0502020204030204" pitchFamily="34" charset="0"/>
              </a:rPr>
              <a:t>Mural –Misje </a:t>
            </a:r>
            <a:r>
              <a:rPr lang="pl-PL" sz="2000" b="1" dirty="0" smtClean="0">
                <a:ea typeface="Calibri" panose="020F0502020204030204" pitchFamily="34" charset="0"/>
              </a:rPr>
              <a:t>Żołnierzy </a:t>
            </a:r>
            <a:r>
              <a:rPr lang="pl-PL" sz="2000" b="1" dirty="0">
                <a:ea typeface="Calibri" panose="020F0502020204030204" pitchFamily="34" charset="0"/>
              </a:rPr>
              <a:t>PKJW ISAF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3B3059"/>
                </a:solidFill>
              </a:rPr>
              <a:t/>
            </a:r>
            <a:br>
              <a:rPr lang="pl-PL" sz="1800" b="1" dirty="0">
                <a:solidFill>
                  <a:srgbClr val="3B3059"/>
                </a:solidFill>
              </a:rPr>
            </a:br>
            <a:r>
              <a:rPr lang="pl-PL" sz="1800" dirty="0">
                <a:solidFill>
                  <a:srgbClr val="3B3059"/>
                </a:solidFill>
              </a:rPr>
              <a:t/>
            </a:r>
            <a:br>
              <a:rPr lang="pl-PL" sz="1800" dirty="0">
                <a:solidFill>
                  <a:srgbClr val="3B3059"/>
                </a:solidFill>
              </a:rPr>
            </a:br>
            <a:r>
              <a:rPr lang="pl-PL" sz="1800" dirty="0" smtClean="0">
                <a:solidFill>
                  <a:srgbClr val="3B3059"/>
                </a:solidFill>
              </a:rPr>
              <a:t>8. wizyty w</a:t>
            </a:r>
            <a: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Sejmie</a:t>
            </a:r>
            <a:r>
              <a:rPr lang="pl-PL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i do</a:t>
            </a:r>
            <a:r>
              <a:rPr lang="pl-PL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Senacie</a:t>
            </a:r>
            <a:br>
              <a:rPr lang="pl-PL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4814" y="6013341"/>
            <a:ext cx="8963185" cy="449451"/>
          </a:xfrm>
        </p:spPr>
        <p:txBody>
          <a:bodyPr>
            <a:normAutofit fontScale="40000" lnSpcReduction="20000"/>
          </a:bodyPr>
          <a:lstStyle/>
          <a:p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                      </a:t>
            </a:r>
            <a:endParaRPr lang="pl-PL" sz="6400" b="1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711" y="432403"/>
            <a:ext cx="1172705" cy="12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eń u gór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1034</TotalTime>
  <Words>3407</Words>
  <Application>Microsoft Office PowerPoint</Application>
  <PresentationFormat>Panoramiczny</PresentationFormat>
  <Paragraphs>194</Paragraphs>
  <Slides>41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8" baseType="lpstr">
      <vt:lpstr>Arial</vt:lpstr>
      <vt:lpstr>Calibri</vt:lpstr>
      <vt:lpstr>Century Gothic</vt:lpstr>
      <vt:lpstr>Times New Roman</vt:lpstr>
      <vt:lpstr>Wingdings</vt:lpstr>
      <vt:lpstr>Wingdings 3</vt:lpstr>
      <vt:lpstr>Jon</vt:lpstr>
      <vt:lpstr>  JUBILEUSZ   20-LECIA     STOWARZYSZENIA  „ WSPÓLNOTA ŻYRARDOWA” </vt:lpstr>
      <vt:lpstr> Geneza powstania   Stowarzyszenie „ Wspólnota Żyrardowa” powstało z przekształcenia Komitetu Wyborczego , który brał udział w wyborach samorządowych w 2002 r. w wyniku których  radnymi zostali :  powiat : Mieczysław Gabrylewicz , Radny Powiatu                Żyrardowskiego ( Starosta I Kadencji ,członek                Zarządu)   miasto : Bogdan Zieliński – Przewodniczący Rady Miasta               Maciej Dukaczewski – Radny Rady Miasta  </vt:lpstr>
      <vt:lpstr>                                           KOMITET  ZAŁOŻYCIELSKI     1. Mieczysław Gabrylewicz    2. Krystyna Lenarczyk     3. Stefan Pluta    4. Andrzej Liszewski    5. Ryszard Gdula </vt:lpstr>
      <vt:lpstr>        .  Pierwszym wieloletnim prezesem                                        Stowarzyszenia „ Wspólnota Żyrardowa”  był Mieczysław Gabrylewicz ,   który jest cały czas obecny w   stowarzyszeniu i  jest  jego wiceprezesem  </vt:lpstr>
      <vt:lpstr>WŁADZE  STOWARZYSZENIA                   „ WSPÓLNOTA ŻYRARDOWA”</vt:lpstr>
      <vt:lpstr>WŁADZE  STOWARZYSZENIA                   „ WSPÓLNOTA ŻYRARDOWA”</vt:lpstr>
      <vt:lpstr>                                 .                                     MISJA  STOWARZYSZENIA   Stawiamy na kreatywność dzieci i młodzieży.  Wspieramy aktywność seniorów.  Budujemy więzi społeczne.  Rozwijamy kapitał społeczny Żyrardowa  Ducha wspólnoty członkowie Stowarzyszenia odnajdują w budowaniu więzi międzypokoleniowej.  Stąd przy „Wspólnocie Żyrardowa” funkcjonują dwie grupy :  grupa „Seniorzy dla zdrowia”, a wiele projektów, zwłaszcza edukacyjnych , prozdrowotnych  i krajoznawczych adresowanych jest do osób starszych ; druga grupa to Akademia Aktywny Żyrardowianin , której działania polegają na projektach ,historycznych , patriotycznych.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Na  działania od 2012 r. pozyskujemy  środki zewnętrzne  od  grantodawców :                      Fundusz Inicjatyw Obywatelskich ,  Szwajcarski Program Współpracy , Mazowsze Lokalnie ,Urząd Miasta Żyrardowa , Centrum Usług Społecznych , minigrantów z  MRIES  , Federacji Działaj.My  darczyńców :  PGE  , Tauron , Fundacja PZU , Fundacja PGNiG , Grupa Azoty S.A. , Fundusz Rozwoju Spółek  ,KGHM ,PERN  wolontariat  pracowniczy : CITI Bank Handlowy   odpłatna działalność pożytku publicznego – tylko na wyjazdy turystyczne   Koszty administracyjne i utrzymanie stowarzyszenia na bieżąco pokrywamy ze składek   członkowskich, darowizn indywidualnych  od  firm i ludzi dobrej woli. FANI-MANI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Na bieżąco od lat współpracujemy i bardzo cenimy sobie tą współpracę z  Posłem na Sejm RP –Maciejem Małeckim i prezydentem Lucjanem Krzysztofem Chrzanowskim oraz wiceprezydentem Adamem Lemieszem.   To dzięki tej współpracy powstało wiele wspólnych wspaniałych  projektów jak :  1.  Makulatura na Misje ( budowa studni w Sudanie)  2. Cristiada ( 2 projekcje filmu drugiego obiegu w  Kinie Len )  3. Koncert  zespołu Contra Mundum z Norbertem „Smołą” Smolińskiego  4. Mural we Mszczonowie poświęcony Bitwie wrześniowej 1939  5. Mural  Solidarności w Żyrardowie poświęcony Strajkowi żyrardowskich  kobiet                                         Solidarności –   z okazji 40- lecia powstania NSZZ Solidarność  6. Mural poświęcony Augustowi Emilowi Fieldorfowi ps. NIL   7. Mural poświęcony żołnierzom polskim  poległym na pokojowo-stabilizacyjnych misjach zagranicznych Mural –Misje Żołnierzy PKJW ISAF    8. wizyty w Sejmie i do Senacie </vt:lpstr>
      <vt:lpstr>Prezentacja programu PowerPoint</vt:lpstr>
      <vt:lpstr>Prezentacja programu PowerPoint</vt:lpstr>
      <vt:lpstr>                       DZIAŁANIA DLA DZIECI   dla dzieci  : organizacja Dnia Dziecka , zabawy świąteczno-noworoczne podczas ,których obdarowywaliśmy dzieci prezentami , partnerami na przestrzeni lat był Młodzieżowy Dom Kultury z Bożeną Liszewską , Sławomirem Nalejem  ; Centrum Kultury Żyrardowa ; Żyrardowscy Harcerze ,Teatr Pinokio z Hanną Fibich , i Beata Marzęda-Przybysz             </vt:lpstr>
      <vt:lpstr>                                                  Projekty dla młodzieży   „Akademia Młody Aktywny Żyrardowianin” - pilotażowy projekt dla młodzieży ze szkół ponadgimnazjalnych z dostępu do informacji publicznej ,zajęcia informatyczne , warsztaty z asertywności i aktywności obywatelskiej -finansowanie ze swissgrantu ;   „Młodzież potrzebuje dobrej informacji”,  projekt dla młodzieży z 7 powiatowych  szkół  średnich ( 90 osób) finansowany z Funduszu Inicjatyw Obywatelskich  ;  „   Młody Aktywny Obywatel " projekt skierowany do 100 uczniów 7  szkół średnich  z powiatu żyrardowskiego ,dofinansowany z Funduszu Inicjatyw Obywatelskich ; "   Akademia Młody Aktywny Obywatel " skierowany do 140 uczniów z 7 szkół średnich powiatu żyrardowskiego , oraz do przedstawicieli organizacji pozarządowych i nauczycieli , dofinansowany z Funduszu Inicjatyw Obywatelskich  Warsztaty z techniki wykonywania szablonów i wykonywania murali</vt:lpstr>
      <vt:lpstr>PROJEKTY  DLA  MŁODZIEŻY</vt:lpstr>
      <vt:lpstr>                                                                                                projekt dla organizacji pozarządowych  „Akademia Aktywny Żyrardowianin”,  finansowane z grantów szwajcarskich  dedykowane członkom organizacji pozarządowych dotyczące dostępu do informacji publicznej  , monitoringu i działań strażniczych a także aktywizacji seniorów  Z udziałem Federacji Działaj.MY której jesteśmy członkiem zrealizowaliśmy w partnerstwie projekty :   Pomost do współpracy  ze środków Województwa Mazowieckiego   </vt:lpstr>
      <vt:lpstr>Prezentacja programu PowerPoint</vt:lpstr>
      <vt:lpstr>                                                               Projekty dla  osób dorosłych i  seniorów    Zdrowie przepustką do aktywności seniora -dla osób 55+ w ramach, którego odbyły się warsztaty z psychologiem , lekarzem geriatrą , kosmetyczką , dietetyczką i neurochirurgiem , dofinansowany z FIO - Mazowsze Lokalne   Senior - kierunek kultura "  mini grant na inicjatywę senioralną w ramach Sieci Inicjatyw Senioralnych  - wyjazd do Warszawy : zwiedzanie Stadionu Narodowego oraz Centrum Nauki Kopernik  Seniorzy w akcji – dobre praktyki – wyjazd do Sandomierza i Baranowa Sandomierskiego Podróż z historią " - wyjazd do Lublina i Zamościa - minigrant na inicjatywę senioralną  z Sieci Inicjatyw Senioralnych    Kulturalny Senior - warsztaty „ Rozśpiewany senior”,  spotkania z poezją  , Żyrandol-senior  </vt:lpstr>
      <vt:lpstr>Prezentacja programu PowerPoint</vt:lpstr>
      <vt:lpstr>                                                                         Seniorze czekamy na Ciebie   - warsztaty „ Roztańczony senior” - taniec w Kręgu i liniowy ,  warsztaty sportowe – rehabilitacyjne  zajęcia z podstaw jogi , pilatesu i zdrowego kręgosłupa  działania samopomocowe podczas covidu  Seniorki …...zatrzymane w czasie       </vt:lpstr>
      <vt:lpstr>Prezentacja programu PowerPoint</vt:lpstr>
      <vt:lpstr>                                                                                                                                         Projekty dla członków Wspólnoty Żyrardowa  z wolontariatu  pracowniczego : CITI Bank Handlowy min.  1. Senior wciąż aktywny i zdrowy- warsztaty z decupage dla osób 50 +     2. Międzypokoleniowe spotkania z historią - wyjazd do Europejskiego Centrum Solidarności      w Gdańsku  3. Kierunek-Centrum Nauki Kopernik  min. wystawy „Przyszłość jest dziś” ; „Strefa      Eksperymentowania”; „Teatr Wysokich Napięć”; „Teatr Robotyczny”  4.  Zwiedzamy Polskę – wycieczka do Kłodawy i Łęczycy  Szczególne podziękowania dla Agnieszki Broli z CITI Handlowego.  </vt:lpstr>
      <vt:lpstr>Prezentacja programu PowerPoint</vt:lpstr>
      <vt:lpstr>                                                                                                                                     Projekty turystyczne dla dorosłych i seniorów  Seniorzy w akcji – dobre praktyki – wyjazd do Sandomierza i Baranowa Sandomierskiego   Podróż z historią  - wyjazd do Lublina i Zamościa  oraz do Izby Ryszarda Kuklińskiego w Warszawie  Kierunek Polska  - wyjazd do Olsztyna , Kazimierza Dolnego , Góry Świętokrzyskie , Bieszczady  U sąsiadów – wycieczka na Litwę , Ukrainę , do  Czech  Powrót  - wycieczka do Płocka  Natura(lnie) zdrowi i trzeźwi – wycieczka do Elbląga i Aniołowa  ;  Tarnowskie Góry ;          Kraków –Wieliczka - Łagiewniki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Prezentacja programu PowerPoint</vt:lpstr>
      <vt:lpstr>                                                                                                                                          Spotkania z historią  / spotkania z ciekawymi ludźmi  1. Kajetan Rajski  -autor książki " Wilczęta "   2. Marcin Krzysztofik - IPN Lublin " Poszukiwania ofiar systemów totalitarnych na      lubelszczyźnie  „  3. Spotkanie z Aliną Czerniakowską „Musieli zwyciężyć "   4. Spotkanie z dr Piotrem Gontarczykiem z IPN   5. Spotkanie z prof. Antonim Dudkiem    6. Spotkanie z ks. Isakiewiczem Zalewskim  7. Spotkanie z dziennikarzem śledczym Wojciechem Sumlińskim  oraz Jarosławem      Pieczonką ps „MIAMI”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Konkursy  historyczne  1. Współorganizatorzy  dziennikarskiego konkursu dla młodzieży gimnazjalny pod nazwą           Niedziela bez teleranka - stan wojenny oczami dziecka   2. Konkurs A mury runą ..stan wojenny we wspomnieniach   3. Konkurs historyczny „ Przed generałem NILEM. Baczność!   Działalność  wydawnicza  1. Książka-album  o Senator Janinie Fetlińskiej  "  Janina Fetlińska –  Pielęgniarka,      Społeczniczka , Senator RP (1952-2010) "   2. Książka „Parafia Młodzieszyn- Historia mojego Kościoła „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Trudno wyobrazić sobie krajobraz żyrardowskiej aktywności społecznej  bez „Wspólnoty Żyrardowa „  Nie jest to stwierdzenie bezpodstawne , wiele osób ze stowarzyszenia to aktywni   zaangażowani liderzy biorący udział  w różnych aktywnościach : inne organizacje  , stowarzyszenia  , organy doradcze Prezydenta jak chociażby Żyrardowska  Rada Seniorów  , Zespół ds. rewitalizacji .  W ogłoszonym w 2020 r. przez Federację Organizacji Społecznych Działaj.My.  konkursie , Stowarzyszenie „ Wspólnota Żyrardowa „ uzyskało tytuł Dobrodzieja Roku 2020 r.  w kategorii – organizacje pozarządowe.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cp</dc:creator>
  <cp:lastModifiedBy>cp</cp:lastModifiedBy>
  <cp:revision>85</cp:revision>
  <dcterms:created xsi:type="dcterms:W3CDTF">2023-09-03T10:20:45Z</dcterms:created>
  <dcterms:modified xsi:type="dcterms:W3CDTF">2023-11-05T15:21:30Z</dcterms:modified>
</cp:coreProperties>
</file>