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60" r:id="rId4"/>
    <p:sldId id="257" r:id="rId5"/>
    <p:sldId id="258" r:id="rId6"/>
    <p:sldId id="275" r:id="rId7"/>
    <p:sldId id="259" r:id="rId8"/>
    <p:sldId id="276" r:id="rId9"/>
    <p:sldId id="261" r:id="rId10"/>
    <p:sldId id="262" r:id="rId11"/>
    <p:sldId id="263" r:id="rId12"/>
    <p:sldId id="264" r:id="rId13"/>
    <p:sldId id="274" r:id="rId14"/>
    <p:sldId id="265" r:id="rId15"/>
    <p:sldId id="268" r:id="rId16"/>
    <p:sldId id="266" r:id="rId17"/>
    <p:sldId id="271" r:id="rId18"/>
    <p:sldId id="272" r:id="rId19"/>
    <p:sldId id="273" r:id="rId20"/>
    <p:sldId id="279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2016-05-19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486004"/>
          </a:xfrm>
        </p:spPr>
        <p:txBody>
          <a:bodyPr/>
          <a:lstStyle/>
          <a:p>
            <a:r>
              <a:rPr lang="pl-PL" dirty="0"/>
              <a:t> </a:t>
            </a:r>
            <a:r>
              <a:rPr lang="pl-PL" dirty="0" smtClean="0"/>
              <a:t> 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0" indent="0" algn="ctr">
              <a:buNone/>
            </a:pPr>
            <a:r>
              <a:rPr lang="pl-PL" b="1" dirty="0" smtClean="0"/>
              <a:t>SPOTKANIE  OTWIERAJĄCE PROJEKT</a:t>
            </a:r>
          </a:p>
          <a:p>
            <a:pPr marL="0" indent="0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</a:rPr>
              <a:t>MŁODY AKTYWNY OBYWATEL</a:t>
            </a:r>
            <a:endParaRPr lang="pl-PL" b="1" dirty="0" smtClean="0"/>
          </a:p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r>
              <a:rPr lang="pl-PL" b="1" dirty="0" smtClean="0"/>
              <a:t>ŻYRARDÓW   </a:t>
            </a:r>
            <a:r>
              <a:rPr lang="pl-PL" b="1" dirty="0"/>
              <a:t>18  MAJA 2016r.</a:t>
            </a:r>
          </a:p>
          <a:p>
            <a:pPr marL="0" indent="0">
              <a:buNone/>
            </a:pPr>
            <a:endParaRPr lang="pl-PL" b="1" dirty="0"/>
          </a:p>
        </p:txBody>
      </p:sp>
      <p:pic>
        <p:nvPicPr>
          <p:cNvPr id="4" name="Picture 2" descr="C:\Users\KRYSTYNA\Desktop\LOGO-WSPÓLNOTA-30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943" y="331892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2351"/>
            <a:ext cx="1600408" cy="1920488"/>
          </a:xfrm>
          <a:prstGeom prst="rect">
            <a:avLst/>
          </a:prstGeom>
        </p:spPr>
      </p:pic>
      <p:pic>
        <p:nvPicPr>
          <p:cNvPr id="6" name="Picture 2" descr="C:\Users\KRYSTYNA\Desktop\fio2016\12540955_588774977940398_6825730484148139721_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21452"/>
            <a:ext cx="1828800" cy="113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7334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szczegółowe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Aktywizacja młodzieży szkół ponadgimnazjalnych i podniesienie wiedzy i umiejętności obywatelskich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Pobudzenie rozwoju osobistego i wzrost umiejętności personalnych młodzieży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Pobudzenie kreatywności młodzieży w życiu społecznym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Zwiększenie udziału władz samorządowych oraz organizacji pozarządowych w edukacji obywatelskiej młodzieży z terenu powiatu żyrardowskiego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683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dirty="0" smtClean="0"/>
              <a:t>Zaangażowanie obywateli   w projekt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147248" cy="5184576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lnSpc>
                <a:spcPct val="170000"/>
              </a:lnSpc>
              <a:buAutoNum type="arabicPeriod"/>
            </a:pPr>
            <a:r>
              <a:rPr lang="pl-PL" sz="7200" u="sng" dirty="0" smtClean="0"/>
              <a:t>Wolontariusze</a:t>
            </a:r>
            <a:r>
              <a:rPr lang="pl-PL" sz="7200" dirty="0" smtClean="0"/>
              <a:t> –aktywność społeczna , budowanie interakcji społecznych , wiedza praktyczna</a:t>
            </a:r>
          </a:p>
          <a:p>
            <a:pPr marL="514350" indent="-514350">
              <a:lnSpc>
                <a:spcPct val="170000"/>
              </a:lnSpc>
              <a:buAutoNum type="arabicPeriod"/>
            </a:pPr>
            <a:r>
              <a:rPr lang="pl-PL" sz="7200" u="sng" dirty="0" smtClean="0"/>
              <a:t>Nauczyciele </a:t>
            </a:r>
            <a:r>
              <a:rPr lang="pl-PL" sz="7200" dirty="0" smtClean="0"/>
              <a:t> - promocja aktywności społecznej , informacji publicznej , </a:t>
            </a:r>
            <a:r>
              <a:rPr lang="pl-PL" sz="7200" dirty="0" err="1" smtClean="0"/>
              <a:t>zachowań</a:t>
            </a:r>
            <a:r>
              <a:rPr lang="pl-PL" sz="7200" dirty="0" smtClean="0"/>
              <a:t>  prospołecznych, wiedza na temat badań ewaluacyjnych</a:t>
            </a:r>
          </a:p>
          <a:p>
            <a:pPr marL="514350" indent="-514350">
              <a:lnSpc>
                <a:spcPct val="170000"/>
              </a:lnSpc>
              <a:buAutoNum type="arabicPeriod"/>
            </a:pPr>
            <a:r>
              <a:rPr lang="pl-PL" sz="7200" u="sng" dirty="0" smtClean="0"/>
              <a:t>Trzeci sektor </a:t>
            </a:r>
            <a:r>
              <a:rPr lang="pl-PL" sz="7200" dirty="0" smtClean="0"/>
              <a:t>– współdziałanie , praca dla społeczności lokalnych , umiejętności projektowania , praca z młodzieżą w obszarze edukacji obywatelskiej</a:t>
            </a:r>
          </a:p>
          <a:p>
            <a:pPr marL="514350" indent="-514350">
              <a:lnSpc>
                <a:spcPct val="170000"/>
              </a:lnSpc>
              <a:buAutoNum type="arabicPeriod"/>
            </a:pPr>
            <a:r>
              <a:rPr lang="pl-PL" sz="7200" u="sng" dirty="0" smtClean="0"/>
              <a:t>Uczestnicy projektu </a:t>
            </a:r>
            <a:r>
              <a:rPr lang="pl-PL" sz="7200" dirty="0" smtClean="0"/>
              <a:t>– możliwość aktywizacji społecznej , pracy społecznej , wiedza o informacji publicznej , umiejętności społeczne i organizacyjne ,współdziałanie, kreatywność</a:t>
            </a:r>
          </a:p>
          <a:p>
            <a:pPr marL="514350" indent="-514350">
              <a:lnSpc>
                <a:spcPct val="170000"/>
              </a:lnSpc>
              <a:buAutoNum type="arabicPeriod"/>
            </a:pPr>
            <a:r>
              <a:rPr lang="pl-PL" sz="7200" u="sng" dirty="0" smtClean="0"/>
              <a:t>Władze samorządowe </a:t>
            </a:r>
            <a:r>
              <a:rPr lang="pl-PL" sz="7200" dirty="0" smtClean="0"/>
              <a:t>– współpraca ze szkołami i NGO , nowe doświadczenie we współpracy z młodzieżą , dobra praktyka w zakresie dostępu do informacji publicznej </a:t>
            </a:r>
          </a:p>
          <a:p>
            <a:pPr marL="514350" indent="-514350">
              <a:buAutoNum type="arabicPeriod"/>
            </a:pPr>
            <a:endParaRPr lang="pl-PL" sz="2400" dirty="0" smtClean="0"/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377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b="1" dirty="0" smtClean="0"/>
              <a:t>Zaangażowanie społeczności lokalnej w projekt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dirty="0" smtClean="0"/>
              <a:t>Pomoc uczniów i nauczycieli przy dystrybucji plakatów</a:t>
            </a:r>
          </a:p>
          <a:p>
            <a:r>
              <a:rPr lang="pl-PL" sz="2400" dirty="0" smtClean="0"/>
              <a:t>Praca wolontariuszy przy rozpowszechnianiu informacji w </a:t>
            </a:r>
            <a:r>
              <a:rPr lang="pl-PL" sz="2400" dirty="0" err="1" smtClean="0"/>
              <a:t>internecie</a:t>
            </a:r>
            <a:endParaRPr lang="pl-PL" sz="2400" dirty="0" smtClean="0"/>
          </a:p>
          <a:p>
            <a:r>
              <a:rPr lang="pl-PL" sz="2400" dirty="0" smtClean="0"/>
              <a:t>Opracowanie zakładki projektowej na stronie www</a:t>
            </a:r>
          </a:p>
          <a:p>
            <a:r>
              <a:rPr lang="pl-PL" sz="2400" dirty="0" smtClean="0"/>
              <a:t>Przygotowanie informacji o projekcie</a:t>
            </a:r>
          </a:p>
          <a:p>
            <a:r>
              <a:rPr lang="pl-PL" sz="2400" dirty="0" smtClean="0"/>
              <a:t>Pomoc pracowników partnera projektu przy rekrutacji </a:t>
            </a:r>
          </a:p>
          <a:p>
            <a:r>
              <a:rPr lang="pl-PL" sz="2400" dirty="0" smtClean="0"/>
              <a:t>Udostepnienie biura projektu przez Partnera</a:t>
            </a:r>
          </a:p>
          <a:p>
            <a:r>
              <a:rPr lang="pl-PL" sz="2400" dirty="0" smtClean="0"/>
              <a:t>Bezpłatne udostępnienie </a:t>
            </a:r>
            <a:r>
              <a:rPr lang="pl-PL" sz="2400" dirty="0" err="1" smtClean="0"/>
              <a:t>sal</a:t>
            </a:r>
            <a:r>
              <a:rPr lang="pl-PL" sz="2400" dirty="0" smtClean="0"/>
              <a:t> na spotkania otwierające i kończące projekt</a:t>
            </a:r>
          </a:p>
          <a:p>
            <a:r>
              <a:rPr lang="pl-PL" sz="2400" dirty="0" smtClean="0"/>
              <a:t>Bezpłatne udostępnienie </a:t>
            </a:r>
            <a:r>
              <a:rPr lang="pl-PL" sz="2400" dirty="0" err="1" smtClean="0"/>
              <a:t>sal</a:t>
            </a:r>
            <a:r>
              <a:rPr lang="pl-PL" sz="2400" dirty="0" smtClean="0"/>
              <a:t> w szkołach na przeprowadzenie warsztatów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3177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0669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l-PL" sz="3200" b="1" dirty="0" smtClean="0"/>
              <a:t>                       </a:t>
            </a:r>
            <a:br>
              <a:rPr lang="pl-PL" sz="3200" b="1" dirty="0" smtClean="0"/>
            </a:br>
            <a:r>
              <a:rPr lang="pl-PL" sz="3200" b="1" dirty="0" smtClean="0"/>
              <a:t>                      Zadania w projekcie</a:t>
            </a:r>
            <a:br>
              <a:rPr lang="pl-PL" sz="3200" b="1" dirty="0" smtClean="0"/>
            </a:br>
            <a:r>
              <a:rPr lang="pl-PL" sz="2800" dirty="0" smtClean="0"/>
              <a:t>1.  </a:t>
            </a:r>
            <a:r>
              <a:rPr lang="pl-PL" sz="2400" dirty="0" smtClean="0"/>
              <a:t>Spotkanie otwierające projekt – maj 2016</a:t>
            </a:r>
            <a:br>
              <a:rPr lang="pl-PL" sz="2400" dirty="0" smtClean="0"/>
            </a:br>
            <a:r>
              <a:rPr lang="pl-PL" sz="2400" dirty="0" smtClean="0"/>
              <a:t>2.   Rekrutacja uczniów do projektu – maj/czerwiec 2016</a:t>
            </a:r>
            <a:br>
              <a:rPr lang="pl-PL" sz="2400" dirty="0" smtClean="0"/>
            </a:br>
            <a:r>
              <a:rPr lang="pl-PL" sz="2400" dirty="0" smtClean="0"/>
              <a:t>3.  Zajęcia z form aktywizacji obywatelskiej oraz dostępu  </a:t>
            </a:r>
            <a:br>
              <a:rPr lang="pl-PL" sz="2400" dirty="0" smtClean="0"/>
            </a:br>
            <a:r>
              <a:rPr lang="pl-PL" sz="2400" dirty="0"/>
              <a:t> </a:t>
            </a:r>
            <a:r>
              <a:rPr lang="pl-PL" sz="2400" dirty="0" smtClean="0"/>
              <a:t>    do informacji publicznej – wrzesień 2016</a:t>
            </a:r>
            <a:br>
              <a:rPr lang="pl-PL" sz="2400" dirty="0" smtClean="0"/>
            </a:br>
            <a:r>
              <a:rPr lang="pl-PL" sz="2400" dirty="0" smtClean="0"/>
              <a:t>4.  Warsztaty rozwoju osobistego –  Budowanie własnej </a:t>
            </a:r>
            <a:br>
              <a:rPr lang="pl-PL" sz="2400" dirty="0" smtClean="0"/>
            </a:br>
            <a:r>
              <a:rPr lang="pl-PL" sz="2400" dirty="0"/>
              <a:t> </a:t>
            </a:r>
            <a:r>
              <a:rPr lang="pl-PL" sz="2400" dirty="0" smtClean="0"/>
              <a:t>     wartości – październik 2016</a:t>
            </a:r>
            <a:br>
              <a:rPr lang="pl-PL" sz="2400" dirty="0" smtClean="0"/>
            </a:br>
            <a:r>
              <a:rPr lang="pl-PL" sz="2400" dirty="0" smtClean="0"/>
              <a:t>5. Warsztaty z asertywności  oraz trening umiejętności </a:t>
            </a:r>
            <a:br>
              <a:rPr lang="pl-PL" sz="2400" dirty="0" smtClean="0"/>
            </a:br>
            <a:r>
              <a:rPr lang="pl-PL" sz="2400" dirty="0"/>
              <a:t> </a:t>
            </a:r>
            <a:r>
              <a:rPr lang="pl-PL" sz="2400" dirty="0" smtClean="0"/>
              <a:t>    społecznych – październik 2016</a:t>
            </a:r>
            <a:br>
              <a:rPr lang="pl-PL" sz="2400" dirty="0" smtClean="0"/>
            </a:br>
            <a:r>
              <a:rPr lang="pl-PL" sz="2400" dirty="0" smtClean="0"/>
              <a:t>6. Warsztaty – Kreatywny Projekt Społeczny aktywizujący postawy </a:t>
            </a:r>
            <a:br>
              <a:rPr lang="pl-PL" sz="2400" dirty="0" smtClean="0"/>
            </a:br>
            <a:r>
              <a:rPr lang="pl-PL" sz="2400" dirty="0"/>
              <a:t> </a:t>
            </a:r>
            <a:r>
              <a:rPr lang="pl-PL" sz="2400" dirty="0" smtClean="0"/>
              <a:t>    społeczne – Jestem aktywnym obywatelem – listopad 2016</a:t>
            </a:r>
            <a:br>
              <a:rPr lang="pl-PL" sz="2400" dirty="0" smtClean="0"/>
            </a:br>
            <a:r>
              <a:rPr lang="pl-PL" sz="2400" dirty="0" smtClean="0"/>
              <a:t>7. Spotkanie podsumowujące projekt – grudzień 2016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8035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439" y="1973"/>
            <a:ext cx="8229600" cy="1143000"/>
          </a:xfrm>
        </p:spPr>
        <p:txBody>
          <a:bodyPr>
            <a:noAutofit/>
          </a:bodyPr>
          <a:lstStyle/>
          <a:p>
            <a:r>
              <a:rPr lang="pl-PL" sz="3600" dirty="0" smtClean="0"/>
              <a:t>Warsztaty  „ Kreatywny Projekt </a:t>
            </a:r>
            <a:r>
              <a:rPr lang="pl-PL" sz="3600" dirty="0"/>
              <a:t>S</a:t>
            </a:r>
            <a:r>
              <a:rPr lang="pl-PL" sz="3600" dirty="0" smtClean="0"/>
              <a:t>połeczny- MŁODY AKTYWNY OBYWATEL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600" dirty="0" smtClean="0"/>
              <a:t>2 grupy , warsztaty w obiekcie plenerowym , gry edukacyjne, spotkania z przedstawicielami władz lokalnych , oraz </a:t>
            </a:r>
            <a:r>
              <a:rPr lang="pl-PL" sz="2600" dirty="0" err="1" smtClean="0"/>
              <a:t>ngo</a:t>
            </a:r>
            <a:endParaRPr lang="pl-PL" sz="2600" dirty="0" smtClean="0"/>
          </a:p>
          <a:p>
            <a:pPr>
              <a:buFontTx/>
              <a:buChar char="-"/>
            </a:pPr>
            <a:r>
              <a:rPr lang="pl-PL" sz="2600" dirty="0" smtClean="0"/>
              <a:t>Nauka połączona z zabawą  : budowanie własnego mini projektu społecznego , prezentacja , próba „ sprzedania projektu” ( pozyskanie funduszy na realizację”</a:t>
            </a:r>
          </a:p>
          <a:p>
            <a:pPr>
              <a:buFontTx/>
              <a:buChar char="-"/>
            </a:pPr>
            <a:r>
              <a:rPr lang="pl-PL" sz="2600" dirty="0" smtClean="0"/>
              <a:t>Przedstawienie  opracowanej w ramach projektu prezentacji – „ aktywność społeczna i obywatelska w mojej szkole </a:t>
            </a:r>
            <a:r>
              <a:rPr lang="pl-PL" dirty="0" smtClean="0"/>
              <a:t>„</a:t>
            </a:r>
          </a:p>
          <a:p>
            <a:pPr marL="0" indent="0">
              <a:buNone/>
            </a:pPr>
            <a:r>
              <a:rPr lang="pl-PL" sz="2400" dirty="0" smtClean="0"/>
              <a:t>Podczas warsztatów  zapewniamy  wyżywienie ,materiały ,zapewniamy dowóz uczestników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5227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BONUS  ( poza projektem)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Warsztaty dla nauczycieli ( po 2 nauczycieli  z każdej szkoły uczestniczącej w projekcie) na jeden ze zgłoszonych  przez nauczycieli  tematów.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Warsztaty 3h ,prowadzone przez psychologów 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120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REZULTATY  PROJEKTU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Zwiększenie umiejętności społecznych młodzieży u 70% uczestników</a:t>
            </a:r>
          </a:p>
          <a:p>
            <a:r>
              <a:rPr lang="pl-PL" dirty="0" smtClean="0"/>
              <a:t>Zwiększenie umiejętności osobistych młodzieży u 70 % uczestników</a:t>
            </a:r>
          </a:p>
          <a:p>
            <a:r>
              <a:rPr lang="pl-PL" dirty="0" smtClean="0"/>
              <a:t>Pobudzenie kreatywności młodzieży w życiu społecznym u 55% uczestników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Zwiększenie aktywności wolontariatu na terenie powiatu  7 osób ( 200 h)</a:t>
            </a:r>
          </a:p>
          <a:p>
            <a:r>
              <a:rPr lang="pl-PL" dirty="0" smtClean="0"/>
              <a:t>Aktywizacja mieszkańców powiatu żyrardowskiego – młodzieży zmiana trudno mierzalna w trakcie trwania projektu – wyłonionych zostanie 25 najaktywniejszych uczestników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70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Chwalimy  się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32859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sz="8000" dirty="0" smtClean="0"/>
              <a:t>1. W ramach funduszu dla organizacji pozarządowych  z Grantu Blokowego Szwajcarsko-polskiego Programu Współpracy – priorytet Promowanie roli społeczeństwa obywatelskiego  jako ważnego uczestnika w zwiększaniu spójności społeczno-gospodarczej kraju – tytuł : Akademia Aktywny Żyrardowianin – w okresie 01.04.2012 – 30.03.2013</a:t>
            </a:r>
          </a:p>
          <a:p>
            <a:pPr marL="1371600" indent="-1371600">
              <a:buAutoNum type="arabicPeriod"/>
            </a:pPr>
            <a:endParaRPr lang="pl-PL" sz="8000" dirty="0" smtClean="0"/>
          </a:p>
          <a:p>
            <a:pPr marL="0" indent="0">
              <a:buNone/>
            </a:pPr>
            <a:r>
              <a:rPr lang="pl-PL" sz="8000" dirty="0" smtClean="0"/>
              <a:t>2. Jako Partner w projektach finansowanych rzez Samorząd Województwa  </a:t>
            </a:r>
          </a:p>
          <a:p>
            <a:pPr marL="0" indent="0">
              <a:buNone/>
            </a:pPr>
            <a:r>
              <a:rPr lang="pl-PL" sz="8000" dirty="0"/>
              <a:t> </a:t>
            </a:r>
            <a:r>
              <a:rPr lang="pl-PL" sz="8000" dirty="0" smtClean="0"/>
              <a:t>    Mazowieckiego</a:t>
            </a:r>
          </a:p>
          <a:p>
            <a:pPr marL="0" indent="0">
              <a:buNone/>
            </a:pPr>
            <a:r>
              <a:rPr lang="pl-PL" sz="8000" dirty="0" smtClean="0"/>
              <a:t> -  dla świetlic socjoterapeutycznych dla dzieci i młodzieży z rodzin  </a:t>
            </a:r>
          </a:p>
          <a:p>
            <a:pPr marL="0" indent="0">
              <a:buNone/>
            </a:pPr>
            <a:r>
              <a:rPr lang="pl-PL" sz="8000" dirty="0"/>
              <a:t> </a:t>
            </a:r>
            <a:r>
              <a:rPr lang="pl-PL" sz="8000" dirty="0" smtClean="0"/>
              <a:t>   dotkniętych  problemem alkoholowym- Uwierz w siłę grupy „ w okresie  </a:t>
            </a:r>
          </a:p>
          <a:p>
            <a:pPr marL="0" indent="0">
              <a:buNone/>
            </a:pPr>
            <a:r>
              <a:rPr lang="pl-PL" sz="8000" dirty="0"/>
              <a:t> </a:t>
            </a:r>
            <a:r>
              <a:rPr lang="pl-PL" sz="8000" dirty="0" smtClean="0"/>
              <a:t>   1.05.2013 – 30.11.2013</a:t>
            </a:r>
          </a:p>
          <a:p>
            <a:pPr marL="0" indent="0">
              <a:buNone/>
            </a:pPr>
            <a:endParaRPr lang="pl-PL" sz="8000" dirty="0" smtClean="0"/>
          </a:p>
          <a:p>
            <a:pPr marL="0" indent="0">
              <a:buNone/>
            </a:pPr>
            <a:r>
              <a:rPr lang="pl-PL" sz="8000" dirty="0" smtClean="0"/>
              <a:t>3. Jako </a:t>
            </a:r>
            <a:r>
              <a:rPr lang="pl-PL" sz="8000" dirty="0"/>
              <a:t>Partner w projektach finansowanych rzez Samorząd Województwa   </a:t>
            </a:r>
            <a:endParaRPr lang="pl-PL" sz="8000" dirty="0" smtClean="0"/>
          </a:p>
          <a:p>
            <a:pPr marL="0" indent="0">
              <a:buNone/>
            </a:pPr>
            <a:r>
              <a:rPr lang="pl-PL" sz="8000" dirty="0"/>
              <a:t> </a:t>
            </a:r>
            <a:r>
              <a:rPr lang="pl-PL" sz="8000" dirty="0" smtClean="0"/>
              <a:t>   Mazowieckiego</a:t>
            </a:r>
          </a:p>
          <a:p>
            <a:pPr marL="0" indent="0">
              <a:buNone/>
            </a:pPr>
            <a:r>
              <a:rPr lang="pl-PL" sz="8000" dirty="0" smtClean="0"/>
              <a:t>    -  wspieranie i realizacja programów edukacyjnych dla osób pijących </a:t>
            </a:r>
          </a:p>
          <a:p>
            <a:pPr marL="0" indent="0">
              <a:buNone/>
            </a:pPr>
            <a:r>
              <a:rPr lang="pl-PL" sz="8000" dirty="0"/>
              <a:t> </a:t>
            </a:r>
            <a:r>
              <a:rPr lang="pl-PL" sz="8000" dirty="0" smtClean="0"/>
              <a:t>    ryzykownie i  szkodliwie – ”  Zabezpiecz swoje jutro – zapobiegaj zamiast </a:t>
            </a:r>
          </a:p>
          <a:p>
            <a:pPr marL="0" indent="0">
              <a:buNone/>
            </a:pPr>
            <a:r>
              <a:rPr lang="pl-PL" sz="8000" dirty="0"/>
              <a:t> </a:t>
            </a:r>
            <a:r>
              <a:rPr lang="pl-PL" sz="8000" dirty="0" smtClean="0"/>
              <a:t>    leczyć „ w okresie     1.05 .2013 – 15.10.2013</a:t>
            </a:r>
          </a:p>
          <a:p>
            <a:pPr marL="0" indent="0">
              <a:buNone/>
            </a:pPr>
            <a:endParaRPr lang="pl-PL" sz="8000" dirty="0" smtClean="0"/>
          </a:p>
          <a:p>
            <a:pPr marL="0" indent="0">
              <a:buNone/>
            </a:pPr>
            <a:endParaRPr lang="pl-PL" sz="7200" dirty="0"/>
          </a:p>
          <a:p>
            <a:pPr marL="0" indent="0">
              <a:buNone/>
            </a:pPr>
            <a:r>
              <a:rPr lang="pl-PL" sz="7200" dirty="0" smtClean="0"/>
              <a:t>           </a:t>
            </a:r>
          </a:p>
          <a:p>
            <a:pPr marL="0" indent="0">
              <a:buNone/>
            </a:pPr>
            <a:endParaRPr lang="pl-PL" sz="3100" dirty="0" smtClean="0"/>
          </a:p>
          <a:p>
            <a:pPr marL="0" indent="0">
              <a:buNone/>
            </a:pPr>
            <a:r>
              <a:rPr lang="pl-PL" dirty="0" smtClean="0"/>
              <a:t>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028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/>
              <a:t>c.d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4</a:t>
            </a:r>
            <a:r>
              <a:rPr lang="pl-PL" dirty="0" smtClean="0"/>
              <a:t>.   </a:t>
            </a:r>
            <a:r>
              <a:rPr lang="pl-PL" sz="3000" dirty="0" smtClean="0"/>
              <a:t>dofinansowanie </a:t>
            </a:r>
            <a:r>
              <a:rPr lang="pl-PL" sz="3000" dirty="0"/>
              <a:t>z Funduszu Inicjatyw </a:t>
            </a:r>
            <a:r>
              <a:rPr lang="pl-PL" sz="3000" dirty="0" smtClean="0"/>
              <a:t>Obywatelskich- w </a:t>
            </a:r>
            <a:r>
              <a:rPr lang="pl-PL" sz="3000" dirty="0"/>
              <a:t>2014 r. otrzymaliśmy dofinansowanie na realizację projektu p.t. „ Młodość potrzebuje dobrej informacji” , „  realizowany od 1.06.2014 -31.12.2014 w partnerstwie z Powiatem Żyrardowskim</a:t>
            </a:r>
          </a:p>
          <a:p>
            <a:pPr marL="0" indent="0">
              <a:buNone/>
            </a:pPr>
            <a:r>
              <a:rPr lang="pl-PL" sz="3000" dirty="0" smtClean="0"/>
              <a:t> </a:t>
            </a:r>
          </a:p>
          <a:p>
            <a:pPr marL="0" indent="0">
              <a:buNone/>
            </a:pPr>
            <a:r>
              <a:rPr lang="pl-PL" sz="3000" dirty="0" smtClean="0"/>
              <a:t>Wyróżniony dyplomem  </a:t>
            </a:r>
            <a:r>
              <a:rPr lang="pl-PL" sz="3000" dirty="0"/>
              <a:t>i wpisany do  Atlasu Dobrych Praktyk FIO 2014 r. wydanego przez Departament Pożytku Publicznego Ministerstwa Pracy i Polityki Społecznej</a:t>
            </a:r>
          </a:p>
        </p:txBody>
      </p:sp>
    </p:spTree>
    <p:extLst>
      <p:ext uri="{BB962C8B-B14F-4D97-AF65-F5344CB8AC3E}">
        <p14:creationId xmlns:p14="http://schemas.microsoft.com/office/powerpoint/2010/main" val="120218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7133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5.  W 2014 od września do listopada  z FIO-Mazowsze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Lokalnie mały grant 3500 zł- jako wnioskodawca grupy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nieformalnej „ Seniorzy dla zdrowia „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„ Zdrowie przepustką do aktywności seniorów spotkania z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lekarzem geriatrą , dietetykiem , kosmetologiem i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neurochirurgiem  oraz warsztaty z  psychologiem  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6. W  czerwcu 2015r</a:t>
            </a:r>
            <a:r>
              <a:rPr lang="pl-PL" dirty="0"/>
              <a:t>. realizowaliśmy projekt dla seniorów </a:t>
            </a:r>
            <a:r>
              <a:rPr lang="pl-PL" dirty="0" smtClean="0"/>
              <a:t>z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mini grantu Wolontariat pracowniczy -CITI – 3 000zł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„ Senior wciąż aktywny i wartościowy” – warsztaty z </a:t>
            </a:r>
            <a:r>
              <a:rPr lang="pl-PL" dirty="0" err="1" smtClean="0"/>
              <a:t>deupage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1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MŁODY   AKTYWNY   OBYWATEL</a:t>
            </a:r>
            <a:endParaRPr lang="pl-PL" b="1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KRYSTYNA\Desktop\fio2016\12540955_588774977940398_6825730484148139721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120" y="1600200"/>
            <a:ext cx="726576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6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 KRYSTYNA  LENARCZYK</a:t>
            </a:r>
            <a:br>
              <a:rPr lang="pl-PL" sz="3600" dirty="0" smtClean="0"/>
            </a:br>
            <a:r>
              <a:rPr lang="pl-PL" sz="2000" dirty="0"/>
              <a:t> </a:t>
            </a:r>
            <a:r>
              <a:rPr lang="pl-PL" sz="2000" dirty="0" smtClean="0"/>
              <a:t>  PREZES  ZARZĄDU STOWARZYSZENIA  „ WSPÓLNOTA ŻYRARDOWA „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Dziękuję za uwagę !!!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32902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Fundusz Inicjatyw Obywatelskich 2016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 smtClean="0"/>
              <a:t>Priorytet 3 </a:t>
            </a:r>
            <a:r>
              <a:rPr lang="pl-PL" dirty="0" smtClean="0"/>
              <a:t>– aktywne społeczeństwo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 smtClean="0"/>
              <a:t>Kierunki działań  </a:t>
            </a:r>
            <a:r>
              <a:rPr lang="pl-PL" dirty="0" smtClean="0"/>
              <a:t>- rozwijanie edukacji obywatelskiej  i kompetencji społecznych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 smtClean="0"/>
              <a:t>Strefa Pożytku Publicznego </a:t>
            </a:r>
            <a:r>
              <a:rPr lang="pl-PL" dirty="0" smtClean="0"/>
              <a:t>– nauki , szkolnictwa wyższego , edukacji , oświaty i wychowania</a:t>
            </a:r>
          </a:p>
        </p:txBody>
      </p:sp>
    </p:spTree>
    <p:extLst>
      <p:ext uri="{BB962C8B-B14F-4D97-AF65-F5344CB8AC3E}">
        <p14:creationId xmlns:p14="http://schemas.microsoft.com/office/powerpoint/2010/main" val="22933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  PARTNERSTWIE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pl-PL" dirty="0"/>
          </a:p>
          <a:p>
            <a:pPr algn="ctr"/>
            <a:r>
              <a:rPr lang="pl-PL" sz="7400" dirty="0" smtClean="0"/>
              <a:t>Stowarzyszenie „ Wspólnota Żyrardowa”</a:t>
            </a:r>
            <a:endParaRPr lang="pl-PL" sz="7400" dirty="0"/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dirty="0" smtClean="0"/>
              <a:t>Jednostka Samorządu Terytorialnego</a:t>
            </a:r>
            <a:endParaRPr lang="pl-PL" dirty="0"/>
          </a:p>
        </p:txBody>
      </p:sp>
      <p:pic>
        <p:nvPicPr>
          <p:cNvPr id="1026" name="Picture 2" descr="C:\Users\KRYSTYNA\Desktop\LOGO-WSPÓLNOTA-300x300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140968"/>
            <a:ext cx="2340000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Symbol zastępczy zawartości 6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852936"/>
            <a:ext cx="2370001" cy="2844000"/>
          </a:xfrm>
        </p:spPr>
      </p:pic>
    </p:spTree>
    <p:extLst>
      <p:ext uri="{BB962C8B-B14F-4D97-AF65-F5344CB8AC3E}">
        <p14:creationId xmlns:p14="http://schemas.microsoft.com/office/powerpoint/2010/main" val="384486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WARTOŚĆ  PROJEKTU</a:t>
            </a:r>
            <a:br>
              <a:rPr lang="pl-PL" dirty="0" smtClean="0"/>
            </a:br>
            <a:r>
              <a:rPr lang="pl-PL" b="1" dirty="0" smtClean="0">
                <a:solidFill>
                  <a:srgbClr val="FF0000"/>
                </a:solidFill>
              </a:rPr>
              <a:t>46 870 zł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Kwota dofinansowania projektu </a:t>
            </a:r>
          </a:p>
          <a:p>
            <a:endParaRPr lang="pl-PL" b="1" dirty="0"/>
          </a:p>
          <a:p>
            <a:pPr marL="0" indent="0">
              <a:buNone/>
            </a:pPr>
            <a:r>
              <a:rPr lang="pl-PL" b="1" dirty="0" smtClean="0"/>
              <a:t>       39</a:t>
            </a:r>
            <a:r>
              <a:rPr lang="pl-PL" b="1" dirty="0"/>
              <a:t> 980 </a:t>
            </a:r>
            <a:r>
              <a:rPr lang="pl-PL" b="1" dirty="0" smtClean="0"/>
              <a:t>zł </a:t>
            </a:r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dirty="0" smtClean="0"/>
              <a:t>Co stanowi</a:t>
            </a:r>
          </a:p>
          <a:p>
            <a:endParaRPr lang="pl-PL" b="1" dirty="0" smtClean="0"/>
          </a:p>
          <a:p>
            <a:pPr marL="0" indent="0">
              <a:buNone/>
            </a:pPr>
            <a:r>
              <a:rPr lang="pl-PL" b="1" dirty="0" smtClean="0"/>
              <a:t>    85,3     %   </a:t>
            </a:r>
            <a:r>
              <a:rPr lang="pl-PL" dirty="0" smtClean="0"/>
              <a:t>wartości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  projektu</a:t>
            </a:r>
            <a:endParaRPr lang="pl-PL" dirty="0"/>
          </a:p>
          <a:p>
            <a:endParaRPr lang="pl-PL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Środki  Projektodawcy</a:t>
            </a:r>
          </a:p>
          <a:p>
            <a:endParaRPr lang="pl-PL" dirty="0"/>
          </a:p>
          <a:p>
            <a:pPr marL="0" indent="0" algn="ctr">
              <a:buNone/>
            </a:pPr>
            <a:r>
              <a:rPr lang="pl-PL" b="1" dirty="0" smtClean="0"/>
              <a:t>6 890 zł</a:t>
            </a:r>
            <a:endParaRPr lang="pl-PL" b="1" dirty="0"/>
          </a:p>
          <a:p>
            <a:pPr marL="0" indent="0">
              <a:buNone/>
            </a:pPr>
            <a:r>
              <a:rPr lang="pl-PL" dirty="0" smtClean="0"/>
              <a:t> w tym :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wkład własny -  6 120 zł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/>
              <a:t>w</a:t>
            </a:r>
            <a:r>
              <a:rPr lang="pl-PL" dirty="0" smtClean="0"/>
              <a:t>kład finansowy – 770 zł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597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WKŁAD WŁASNY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4726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/>
              <a:t>W ramach wkładu własnego Stowarzyszenie zorganizuje </a:t>
            </a:r>
            <a:r>
              <a:rPr lang="pl-PL" dirty="0"/>
              <a:t>warsztaty dla młodzieży ( min. przeprowadzi rekrutację uczniów do projektu; zatrudni trenerów/wykładowców ; zaangażuje do projektu wolontariuszy; zorganizuje poczęstunek, przygotuje  materiały szkoleniowe ; wykona zakładkę projektu na stronie www stowarzyszenia ; opracuje materiały na stronę www, rozpowszechni informacje o projekcie na portalu społecznościowym i stronach www ; zorganizuje warsztaty plenerowe ; zorganizuje spotkanie otwierające i kończące projekt ; zorganizuje transport na warsztaty plenerowe ; opracuje materiały prasowe; zakupi sprzęt wg zapisu w ofercie; przeprowadzi ewaluację projektu ; rozliczy projekt i sporządzi sprawozdanie)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9271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BENEFICJENCI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 smtClean="0"/>
              <a:t>Uczniowie  ponadgimnazjalnych szkół powiatowych z powiatu żyrardowskiego – 105 osób ( z każdej ze szkół 15 uczniów ) </a:t>
            </a:r>
          </a:p>
          <a:p>
            <a:pPr marL="514350" indent="-514350">
              <a:buAutoNum type="arabicPeriod"/>
            </a:pPr>
            <a:r>
              <a:rPr lang="pl-PL" sz="2800" dirty="0" smtClean="0"/>
              <a:t>Liceum Ogólnokształcące im .Stefana </a:t>
            </a:r>
          </a:p>
          <a:p>
            <a:pPr marL="0" indent="0">
              <a:buNone/>
            </a:pPr>
            <a:r>
              <a:rPr lang="pl-PL" sz="2800" dirty="0" smtClean="0"/>
              <a:t>      Żeromskiego w Żyrardowie</a:t>
            </a:r>
          </a:p>
          <a:p>
            <a:pPr marL="514350" indent="-514350">
              <a:buAutoNum type="arabicPeriod" startAt="2"/>
            </a:pPr>
            <a:r>
              <a:rPr lang="pl-PL" sz="2800" dirty="0" smtClean="0"/>
              <a:t>Zespół Szkół Nr 1 w Żyrardowie</a:t>
            </a:r>
          </a:p>
          <a:p>
            <a:pPr marL="514350" indent="-514350">
              <a:buAutoNum type="arabicPeriod" startAt="3"/>
            </a:pPr>
            <a:r>
              <a:rPr lang="pl-PL" sz="2800" dirty="0" smtClean="0"/>
              <a:t>Zespół </a:t>
            </a:r>
            <a:r>
              <a:rPr lang="pl-PL" sz="2800" dirty="0"/>
              <a:t>Szkół Nr </a:t>
            </a:r>
            <a:r>
              <a:rPr lang="pl-PL" sz="2800" dirty="0" smtClean="0"/>
              <a:t>2 </a:t>
            </a:r>
            <a:r>
              <a:rPr lang="pl-PL" sz="2800" dirty="0"/>
              <a:t>w </a:t>
            </a:r>
            <a:r>
              <a:rPr lang="pl-PL" sz="2800" dirty="0" smtClean="0"/>
              <a:t>Żyrardowie</a:t>
            </a:r>
          </a:p>
          <a:p>
            <a:pPr marL="0" indent="0">
              <a:buNone/>
            </a:pPr>
            <a:r>
              <a:rPr lang="pl-PL" sz="2800" dirty="0" smtClean="0"/>
              <a:t>4.  </a:t>
            </a:r>
            <a:r>
              <a:rPr lang="pl-PL" sz="2800" dirty="0"/>
              <a:t>Zespół Szkół Nr </a:t>
            </a:r>
            <a:r>
              <a:rPr lang="pl-PL" sz="2800" dirty="0" smtClean="0"/>
              <a:t>3 </a:t>
            </a:r>
            <a:r>
              <a:rPr lang="pl-PL" sz="2800" dirty="0"/>
              <a:t>w </a:t>
            </a:r>
            <a:r>
              <a:rPr lang="pl-PL" sz="2800" dirty="0" smtClean="0"/>
              <a:t>Wiskitkach</a:t>
            </a:r>
          </a:p>
          <a:p>
            <a:pPr marL="0" indent="0">
              <a:buNone/>
            </a:pPr>
            <a:r>
              <a:rPr lang="pl-PL" sz="2800" dirty="0" smtClean="0"/>
              <a:t>5.  Liceum Ogólnokształcące w Puszczy Mariańskiej</a:t>
            </a:r>
          </a:p>
          <a:p>
            <a:pPr marL="0" indent="0">
              <a:buNone/>
            </a:pPr>
            <a:r>
              <a:rPr lang="pl-PL" sz="2800" dirty="0" smtClean="0"/>
              <a:t>6.  Liceum Ogólnokształcące w Mszczonowie</a:t>
            </a:r>
          </a:p>
          <a:p>
            <a:pPr marL="0" indent="0">
              <a:buNone/>
            </a:pPr>
            <a:r>
              <a:rPr lang="pl-PL" sz="2800" dirty="0" smtClean="0"/>
              <a:t>7.  Zespół Szkół  w Mszczonowie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514350" indent="-514350">
              <a:buAutoNum type="arabicPeriod" startAt="2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830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Zadania Partnera Projektu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61662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pl-PL" dirty="0" smtClean="0"/>
              <a:t>pomoc </a:t>
            </a:r>
            <a:r>
              <a:rPr lang="pl-PL" dirty="0"/>
              <a:t>w przeprowadzeniu rekrutacji do projektu</a:t>
            </a:r>
          </a:p>
          <a:p>
            <a:pPr lvl="0"/>
            <a:r>
              <a:rPr lang="pl-PL" dirty="0"/>
              <a:t>pomoc wolontariuszom w dystrybucji plakatów i ogłoszeń rekrutacyjnych</a:t>
            </a:r>
          </a:p>
          <a:p>
            <a:pPr lvl="0"/>
            <a:r>
              <a:rPr lang="pl-PL" dirty="0"/>
              <a:t>zakup drobnych nagród dla najaktywniejszych uczestników projektu</a:t>
            </a:r>
          </a:p>
          <a:p>
            <a:pPr lvl="0"/>
            <a:r>
              <a:rPr lang="pl-PL" dirty="0"/>
              <a:t>promocja projektu na stronie internetowej powiatu</a:t>
            </a:r>
          </a:p>
          <a:p>
            <a:pPr lvl="0"/>
            <a:r>
              <a:rPr lang="pl-PL" dirty="0"/>
              <a:t>druk plakatów </a:t>
            </a:r>
          </a:p>
          <a:p>
            <a:pPr lvl="0"/>
            <a:r>
              <a:rPr lang="pl-PL" dirty="0"/>
              <a:t>przeprowadzenie akcji promocyjnej w 7 szkołach Powiatu Żyrardowskiego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Ponadto Powiat Żyrardowski udostępni dla prawidłowej realizacji powierzonych zadań pomieszczenie biurowe w Starostwie Powiatowym lub w budynku podległej jednostki organizacyjnej niezbędne do przyjmowania zapisów do Projektu. Udostępni też komputer, drukarkę, łącze netowe, telefon oraz kserograf na potrzeby robienia wydruków i powielania materiałów (zgłoszenia, kartu uczestnictwa)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Powiat Żyrardowski skorzysta z uprawnień Partnera Projektu, zwłaszcza przy promocji Projektu</a:t>
            </a:r>
            <a:r>
              <a:rPr lang="pl-PL" b="1" dirty="0"/>
              <a:t>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5052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Cel główny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Aktywizacja mieszkańców Powiatu Żyrardowskiego –młodzież szkół ponadgimnazjalnych  ( średnich)  funkcjonujących w Powiecie Żyrardowskim w obszarze aktywności obywatelskiej , zwiększenie partycypacji obywateli  w sprawach publicznych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514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962</Words>
  <Application>Microsoft Office PowerPoint</Application>
  <PresentationFormat>Pokaz na ekranie (4:3)</PresentationFormat>
  <Paragraphs>137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  </vt:lpstr>
      <vt:lpstr>MŁODY   AKTYWNY   OBYWATEL</vt:lpstr>
      <vt:lpstr>Fundusz Inicjatyw Obywatelskich 2016</vt:lpstr>
      <vt:lpstr>W  PARTNERSTWIE</vt:lpstr>
      <vt:lpstr>WARTOŚĆ  PROJEKTU 46 870 zł</vt:lpstr>
      <vt:lpstr>WKŁAD WŁASNY</vt:lpstr>
      <vt:lpstr>BENEFICJENCI</vt:lpstr>
      <vt:lpstr>Zadania Partnera Projektu</vt:lpstr>
      <vt:lpstr>Cel główny</vt:lpstr>
      <vt:lpstr>Cele szczegółowe</vt:lpstr>
      <vt:lpstr>Zaangażowanie obywateli   w projekt</vt:lpstr>
      <vt:lpstr>Zaangażowanie społeczności lokalnej w projekt</vt:lpstr>
      <vt:lpstr>                                              Zadania w projekcie 1.  Spotkanie otwierające projekt – maj 2016 2.   Rekrutacja uczniów do projektu – maj/czerwiec 2016 3.  Zajęcia z form aktywizacji obywatelskiej oraz dostępu        do informacji publicznej – wrzesień 2016 4.  Warsztaty rozwoju osobistego –  Budowanie własnej        wartości – październik 2016 5. Warsztaty z asertywności  oraz trening umiejętności       społecznych – październik 2016 6. Warsztaty – Kreatywny Projekt Społeczny aktywizujący postawy       społeczne – Jestem aktywnym obywatelem – listopad 2016 7. Spotkanie podsumowujące projekt – grudzień 2016 </vt:lpstr>
      <vt:lpstr>Warsztaty  „ Kreatywny Projekt Społeczny- MŁODY AKTYWNY OBYWATEL</vt:lpstr>
      <vt:lpstr>BONUS  ( poza projektem)</vt:lpstr>
      <vt:lpstr>REZULTATY  PROJEKTU</vt:lpstr>
      <vt:lpstr>Chwalimy  się</vt:lpstr>
      <vt:lpstr>c.d</vt:lpstr>
      <vt:lpstr>c.d.</vt:lpstr>
      <vt:lpstr> KRYSTYNA  LENARCZYK    PREZES  ZARZĄDU STOWARZYSZENIA  „ WSPÓLNOTA ŻYRARDOWA 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MŁODY   AKTYWNY   OBYWATEL</dc:title>
  <dc:creator>KRYSTYNA</dc:creator>
  <cp:lastModifiedBy>Kowalski Ryszard</cp:lastModifiedBy>
  <cp:revision>31</cp:revision>
  <dcterms:created xsi:type="dcterms:W3CDTF">2016-05-13T17:34:01Z</dcterms:created>
  <dcterms:modified xsi:type="dcterms:W3CDTF">2016-05-19T20:04:40Z</dcterms:modified>
</cp:coreProperties>
</file>